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88825" cy="6858000"/>
  <p:notesSz cx="7010400" cy="9296400"/>
  <p:embeddedFontLst>
    <p:embeddedFont>
      <p:font typeface="Constantia" panose="02030602050306030303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65887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31774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9766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63547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329434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95321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61208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727094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65887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31774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9766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63547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329434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95321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61208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727094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65887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31774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9766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63547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329434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95321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61208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727094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C. Wurster</a:t>
            </a: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K. Gubser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K. Gubser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N. Johnson &amp; C. Wurster</a:t>
            </a:r>
          </a:p>
          <a:p>
            <a:endParaRPr/>
          </a:p>
          <a:p>
            <a:r>
              <a:rPr lang="en-US"/>
              <a:t>Get’em, Keep’em, and Complete’em strategies are all focused on moving GWCC to a “Student Ready” institution.  </a:t>
            </a: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N. Johnson</a:t>
            </a: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C. Wurster</a:t>
            </a: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K. Gubser</a:t>
            </a: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N. Johnson</a:t>
            </a: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r>
              <a:rPr lang="en-US"/>
              <a:t>C. Wurster</a:t>
            </a: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ts val="4800"/>
              <a:buFont typeface="Constantia"/>
              <a:buNone/>
              <a:defRPr sz="4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3" name="Shape 23"/>
          <p:cNvGrpSpPr/>
          <p:nvPr/>
        </p:nvGrpSpPr>
        <p:grpSpPr>
          <a:xfrm>
            <a:off x="1218882" y="1600200"/>
            <a:ext cx="9739745" cy="73152"/>
            <a:chOff x="914400" y="1200150"/>
            <a:chExt cx="7306712" cy="54864"/>
          </a:xfrm>
        </p:grpSpPr>
        <p:sp>
          <p:nvSpPr>
            <p:cNvPr id="24" name="Shape 24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26" name="Shape 26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</p:grpSpPr>
          <p:cxnSp>
            <p:nvCxnSpPr>
              <p:cNvPr id="27" name="Shape 27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8" name="Shape 28"/>
              <p:cNvCxnSpPr/>
              <p:nvPr/>
            </p:nvCxnSpPr>
            <p:spPr>
              <a:xfrm>
                <a:off x="2141408" y="1791954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" name="Shape 29"/>
          <p:cNvGrpSpPr/>
          <p:nvPr/>
        </p:nvGrpSpPr>
        <p:grpSpPr>
          <a:xfrm>
            <a:off x="1218882" y="4851400"/>
            <a:ext cx="9739745" cy="73152"/>
            <a:chOff x="914400" y="3638550"/>
            <a:chExt cx="7306712" cy="54864"/>
          </a:xfrm>
        </p:grpSpPr>
        <p:sp>
          <p:nvSpPr>
            <p:cNvPr id="30" name="Shape 30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</p:grpSpPr>
          <p:cxnSp>
            <p:nvCxnSpPr>
              <p:cNvPr id="33" name="Shape 33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4" name="Shape 34"/>
              <p:cNvCxnSpPr/>
              <p:nvPr/>
            </p:nvCxnSpPr>
            <p:spPr>
              <a:xfrm>
                <a:off x="2141408" y="1791954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Shape 114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1338739" y="1925320"/>
            <a:ext cx="6362567" cy="4023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125883" y="1803401"/>
            <a:ext cx="2844060" cy="41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3960813" y="-938530"/>
            <a:ext cx="4267200" cy="9751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 rot="5400000">
            <a:off x="7588251" y="2681287"/>
            <a:ext cx="5661025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593976" y="-941388"/>
            <a:ext cx="5661025" cy="8413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ts val="4800"/>
              <a:buFont typeface="Constantia"/>
              <a:buNone/>
              <a:defRPr sz="4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5" name="Shape 55"/>
          <p:cNvGrpSpPr/>
          <p:nvPr/>
        </p:nvGrpSpPr>
        <p:grpSpPr>
          <a:xfrm>
            <a:off x="1218882" y="1600200"/>
            <a:ext cx="9739745" cy="73152"/>
            <a:chOff x="914400" y="1200150"/>
            <a:chExt cx="7306712" cy="54864"/>
          </a:xfrm>
        </p:grpSpPr>
        <p:sp>
          <p:nvSpPr>
            <p:cNvPr id="56" name="Shape 56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58" name="Shape 58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</p:grpSpPr>
          <p:cxnSp>
            <p:nvCxnSpPr>
              <p:cNvPr id="59" name="Shape 59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2141408" y="1791954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1" name="Shape 61"/>
          <p:cNvGrpSpPr/>
          <p:nvPr/>
        </p:nvGrpSpPr>
        <p:grpSpPr>
          <a:xfrm>
            <a:off x="1218882" y="4851400"/>
            <a:ext cx="9739745" cy="73152"/>
            <a:chOff x="914400" y="3638550"/>
            <a:chExt cx="7306712" cy="54864"/>
          </a:xfrm>
        </p:grpSpPr>
        <p:sp>
          <p:nvSpPr>
            <p:cNvPr id="62" name="Shape 62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</p:grpSpPr>
          <p:cxnSp>
            <p:nvCxnSpPr>
              <p:cNvPr id="65" name="Shape 65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6" name="Shape 66"/>
              <p:cNvCxnSpPr/>
              <p:nvPr/>
            </p:nvCxnSpPr>
            <p:spPr>
              <a:xfrm>
                <a:off x="2141408" y="1791954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800"/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3273781" y="3475736"/>
            <a:ext cx="5641266" cy="54864"/>
            <a:chOff x="2455975" y="2588441"/>
            <a:chExt cx="4232051" cy="41148"/>
          </a:xfrm>
        </p:grpSpPr>
        <p:sp>
          <p:nvSpPr>
            <p:cNvPr id="74" name="Shape 74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dk1"/>
            </a:solidFill>
            <a:ln w="264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nstanti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dk1"/>
            </a:solidFill>
            <a:ln w="264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nstanti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76" name="Shape 76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77" name="Shape 77"/>
              <p:cNvCxnSpPr/>
              <p:nvPr/>
            </p:nvCxnSpPr>
            <p:spPr>
              <a:xfrm>
                <a:off x="2550323" y="3458731"/>
                <a:ext cx="402336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Shape 78"/>
              <p:cNvCxnSpPr/>
              <p:nvPr/>
            </p:nvCxnSpPr>
            <p:spPr>
              <a:xfrm>
                <a:off x="2550323" y="3497729"/>
                <a:ext cx="402336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4773956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427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397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366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336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195986" y="1803400"/>
            <a:ext cx="4773956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427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397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366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336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218883" y="2514600"/>
            <a:ext cx="4773956" cy="35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119888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422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518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615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584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681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65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620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590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6200049" y="1803400"/>
            <a:ext cx="4769806" cy="71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6195986" y="2514600"/>
            <a:ext cx="4773956" cy="355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119888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422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518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615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584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681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65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620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590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6602281" cy="4267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8125883" y="1803400"/>
            <a:ext cx="2844060" cy="4267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1446212" y="2819400"/>
            <a:ext cx="9435241" cy="162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4320" algn="ctr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ts val="4320"/>
              <a:buFont typeface="Constantia"/>
              <a:buNone/>
            </a:pPr>
            <a:r>
              <a:rPr lang="en-US" sz="432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Strategies to Get ‘em, Keep ‘em, and Complete ‘em </a:t>
            </a:r>
            <a:br>
              <a:rPr lang="en-US" sz="432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432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-US" sz="432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432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-GateWay Community College-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20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4800" b="1"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1"/>
              <a:t>Questions/Discussion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200" cy="116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GateWay History &amp; Background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218875" y="1803400"/>
            <a:ext cx="6074700" cy="426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r>
              <a:rPr lang="en-US" sz="1800" dirty="0"/>
              <a:t>Established in 1968 as Maricopa Technical College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r>
              <a:rPr lang="en-US" sz="1800" dirty="0"/>
              <a:t>Became GateWay Community College in 1987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>
              <a:spcBef>
                <a:spcPts val="0"/>
              </a:spcBef>
              <a:buSzPts val="1800"/>
              <a:buChar char="•"/>
            </a:pPr>
            <a:r>
              <a:rPr lang="en-US" sz="1800" dirty="0"/>
              <a:t>Serve over 11,000 students annually at multiple campus locations</a:t>
            </a:r>
          </a:p>
          <a:p>
            <a:pPr marL="9144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i="1" dirty="0"/>
              <a:t>Washington, Central City, Deer Valley, Surprise, Southwest Skill Center</a:t>
            </a:r>
          </a:p>
          <a:p>
            <a:pPr marL="114300" lvl="0" indent="0" rtl="0">
              <a:spcBef>
                <a:spcPts val="0"/>
              </a:spcBef>
              <a:spcAft>
                <a:spcPts val="1000"/>
              </a:spcAft>
              <a:buSzPts val="1800"/>
              <a:buNone/>
            </a:pPr>
            <a:endParaRPr lang="en-US" sz="1800" dirty="0" smtClean="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Char char="•"/>
            </a:pPr>
            <a:r>
              <a:rPr lang="en-US" sz="1800" dirty="0" smtClean="0"/>
              <a:t>Draw </a:t>
            </a:r>
            <a:r>
              <a:rPr lang="en-US" sz="1800" dirty="0"/>
              <a:t>students from every zip code in Maricopa County</a:t>
            </a:r>
          </a:p>
          <a:p>
            <a:pPr marL="0" lvl="0" indent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5950" y="270325"/>
            <a:ext cx="4471675" cy="631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200" cy="116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Achieve60 &amp; MCCCD Transformation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288" y="2108725"/>
            <a:ext cx="16573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513" y="2374738"/>
            <a:ext cx="16573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4525" y="2118250"/>
            <a:ext cx="16478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23175" y="2369975"/>
            <a:ext cx="16668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8800" y="4032088"/>
            <a:ext cx="103632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</a:pPr>
            <a:r>
              <a:rPr lang="en-US"/>
              <a:t>What We Do.  - Get ‘em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01752" marR="0" lvl="1" indent="-13665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Credit Programs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Transfer articulation agreements to multiple universities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Certificate of Completion - stackable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Associate Degree of Applied Sciences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Credit continuing education</a:t>
            </a:r>
          </a:p>
          <a:p>
            <a:pPr marL="603504" marR="0" lvl="2" indent="-1082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01752" marR="0" lvl="1" indent="-13665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Clock Hour Programs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Certification of Competency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Stackable Industry Credentials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Non-credit custom training</a:t>
            </a:r>
          </a:p>
          <a:p>
            <a:pPr marL="603504" marR="0" lvl="2" indent="-1082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01752" marR="0" lvl="1" indent="-13665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93" y="4743938"/>
            <a:ext cx="3004480" cy="17616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We Do. - Get </a:t>
            </a:r>
            <a:r>
              <a:rPr lang="en-US"/>
              <a:t>‘em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01752" marR="0" lvl="1" indent="-1366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Unique Programs (Not inclusive)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Business and Information Technology – both credit and clock opportunities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Industrial Technology – both credit and clock opportunities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Health Sciences – both credit and clock opportunities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Nursing – CNA, Advanced Placement LPN, Veteran’s Bridge Program, ADN &amp; Concurrent Enrollment Program to BSN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Beauty and Wellness – clock opportunity</a:t>
            </a:r>
          </a:p>
          <a:p>
            <a:pPr marL="603504" marR="0" lvl="2" indent="-1082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93" y="4743938"/>
            <a:ext cx="3004480" cy="17616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Do We Do It? - Get </a:t>
            </a:r>
            <a:r>
              <a:rPr lang="en-US"/>
              <a:t>‘em &amp; Keep ‘em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01752" marR="0" lvl="1" indent="-1366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Support Services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Faculty Advising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Career Services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New Student Orientation, Gecko Gear Up, First Year Experience 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Student Success Programs - ACE, HOOP, EXCEL, TRIO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GateWay Early College High School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ESP 110 &amp; CPD 150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Children’s Learning Center</a:t>
            </a:r>
          </a:p>
          <a:p>
            <a:pPr marL="548640" marR="0" lvl="1" indent="-256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Occupational Advisory Councils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93" y="4743938"/>
            <a:ext cx="3004480" cy="17616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Competitive Advantages - Get </a:t>
            </a:r>
            <a:r>
              <a:rPr lang="en-US"/>
              <a:t>‘em &amp; Keep ‘em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46888" marR="0" lvl="0" indent="-208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Center for Entrepreneurial Innovation (CEI) </a:t>
            </a:r>
          </a:p>
          <a:p>
            <a:pPr marL="246888" marR="0" lvl="0" indent="-2087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Makerspace </a:t>
            </a:r>
          </a:p>
          <a:p>
            <a:pPr marL="246888" marR="0" lvl="0" indent="-2087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Services to the Community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Healthcare United at GateWay (HUG) Pro Bono Clinic – services in Physical Therapy, Sonography &amp; Respiratory Care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Meat Cutting Retail Shop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Cosmetology/Aesthetician/Massage Therapy services 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Autobody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services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Nursing and Health Sciences Continuing Education Workshops</a:t>
            </a:r>
          </a:p>
          <a:p>
            <a:pPr marL="0" marR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Leveraging resources through </a:t>
            </a:r>
            <a:r>
              <a:rPr lang="en-US" sz="1800" dirty="0" err="1"/>
              <a:t>placemaking</a:t>
            </a:r>
            <a:endParaRPr lang="en-US" sz="1800" dirty="0"/>
          </a:p>
          <a:p>
            <a:pPr marR="0" lvl="1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City of Surprise, Youth Build, First Place, ASU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93" y="4743938"/>
            <a:ext cx="3004480" cy="17616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We Partner</a:t>
            </a:r>
            <a:r>
              <a:rPr lang="en-US"/>
              <a:t>.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/>
              <a:t>- Keep ‘em &amp; Complete ‘em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46888" marR="0" lvl="0" indent="-208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Cyber Warfare Range</a:t>
            </a:r>
          </a:p>
          <a:p>
            <a:pPr marL="246888" marR="0" lvl="0" indent="-2087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Johnson Controls</a:t>
            </a:r>
          </a:p>
          <a:p>
            <a:pPr marL="246888" marR="0" lvl="0" indent="-2087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Apprenticeship Programs</a:t>
            </a:r>
          </a:p>
          <a:p>
            <a:pPr marL="246888" marR="0" lvl="0" indent="-2087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Surprise Water Treatment Facility</a:t>
            </a:r>
          </a:p>
          <a:p>
            <a:pPr marL="246888" marR="0" lvl="0" indent="-2087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Year Up</a:t>
            </a:r>
          </a:p>
          <a:p>
            <a:pPr marL="246888" marR="0" lvl="0" indent="-2087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Joint Technical Education Districts (JTEDs)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West-MEC (Western Maricopa Education Center) partnership at Deer Valley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West-MEC Dual Enrollment at North East Valley for Manufacturing Technology</a:t>
            </a:r>
          </a:p>
          <a:p>
            <a:pPr marL="548640" marR="0" lvl="1" indent="-243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East Valley Institute of Technology (EVIT) working in Adult Education Occupational Therapy Assistant program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ts val="3200"/>
              <a:buFont typeface="Constanti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the Future? - Complete </a:t>
            </a:r>
            <a:r>
              <a:rPr lang="en-US"/>
              <a:t>‘em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Competency-Based Learning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Credit for Prior Learning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Industry Institutes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Guided Pathways </a:t>
            </a:r>
            <a:r>
              <a:rPr lang="en-US"/>
              <a:t>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tructure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Career Navigators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Community Education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One-Stop Access Point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200" y="4756150"/>
            <a:ext cx="13239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rgbClr val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rgbClr val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rgbClr val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454</Words>
  <Application>Microsoft Office PowerPoint</Application>
  <PresentationFormat>Custom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Constantia</vt:lpstr>
      <vt:lpstr>Arial</vt:lpstr>
      <vt:lpstr>Books Classic 16x9</vt:lpstr>
      <vt:lpstr>Books Classic 16x9</vt:lpstr>
      <vt:lpstr>Strategies to Get ‘em, Keep ‘em, and Complete ‘em   -GateWay Community College-</vt:lpstr>
      <vt:lpstr>GateWay History &amp; Background</vt:lpstr>
      <vt:lpstr>Achieve60 &amp; MCCCD Transformation</vt:lpstr>
      <vt:lpstr>What We Do.  - Get ‘em</vt:lpstr>
      <vt:lpstr>What We Do. - Get ‘em</vt:lpstr>
      <vt:lpstr>How Do We Do It? - Get ‘em &amp; Keep ‘em</vt:lpstr>
      <vt:lpstr>Competitive Advantages - Get ‘em &amp; Keep ‘em</vt:lpstr>
      <vt:lpstr>How We Partner. - Keep ‘em &amp; Complete ‘em</vt:lpstr>
      <vt:lpstr>What Is the Future? - Complete ‘em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Get ‘em, Keep ‘em, and Complete ‘em   -GateWay Community College-</dc:title>
  <dc:creator>Gubser,Kristin Mahr</dc:creator>
  <cp:lastModifiedBy>Gubser,Kristin Mahr</cp:lastModifiedBy>
  <cp:revision>2</cp:revision>
  <cp:lastPrinted>2017-11-29T19:30:16Z</cp:lastPrinted>
  <dcterms:modified xsi:type="dcterms:W3CDTF">2017-11-29T19:32:52Z</dcterms:modified>
</cp:coreProperties>
</file>