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2" r:id="rId3"/>
    <p:sldId id="368" r:id="rId4"/>
    <p:sldId id="369" r:id="rId5"/>
    <p:sldId id="347" r:id="rId6"/>
    <p:sldId id="370" r:id="rId7"/>
    <p:sldId id="371" r:id="rId8"/>
    <p:sldId id="373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E9801A"/>
    <a:srgbClr val="232E83"/>
    <a:srgbClr val="001A72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2" autoAdjust="0"/>
    <p:restoredTop sz="68319" autoAdjust="0"/>
  </p:normalViewPr>
  <p:slideViewPr>
    <p:cSldViewPr snapToGrid="0" showGuides="1">
      <p:cViewPr varScale="1">
        <p:scale>
          <a:sx n="50" d="100"/>
          <a:sy n="50" d="100"/>
        </p:scale>
        <p:origin x="122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2760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9A66F-E00F-AE4D-98E8-E183F873E125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B25917-8AC3-C447-A58E-6AFB1CC6D237}">
      <dgm:prSet phldrT="[Text]" custT="1"/>
      <dgm:spPr/>
      <dgm:t>
        <a:bodyPr/>
        <a:lstStyle/>
        <a:p>
          <a:r>
            <a:rPr lang="en-US" sz="180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Design, implement and refine comprehensive industry-driven early college career pathways.</a:t>
          </a:r>
        </a:p>
      </dgm:t>
    </dgm:pt>
    <dgm:pt modelId="{CD70BA21-77F4-A940-8EEB-865A8E046563}" type="parTrans" cxnId="{058407FC-E089-2440-A5C5-68AC8E05D2E0}">
      <dgm:prSet/>
      <dgm:spPr/>
      <dgm:t>
        <a:bodyPr/>
        <a:lstStyle/>
        <a:p>
          <a:endParaRPr lang="en-US"/>
        </a:p>
      </dgm:t>
    </dgm:pt>
    <dgm:pt modelId="{BBEA2819-F1EF-EA49-B7B9-CF5943974EA6}" type="sibTrans" cxnId="{058407FC-E089-2440-A5C5-68AC8E05D2E0}">
      <dgm:prSet/>
      <dgm:spPr/>
      <dgm:t>
        <a:bodyPr/>
        <a:lstStyle/>
        <a:p>
          <a:endParaRPr lang="en-US"/>
        </a:p>
      </dgm:t>
    </dgm:pt>
    <dgm:pt modelId="{D860AEC0-AF5C-734D-9A8E-28774B644EE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Develop, scale and sustain a continuum of meaningful work-based learning experiences for students in grades 7-14+. </a:t>
          </a:r>
        </a:p>
      </dgm:t>
    </dgm:pt>
    <dgm:pt modelId="{9B7BFCF0-F8D7-714B-AB9A-F0415D68BA30}" type="parTrans" cxnId="{9D5E0D65-1C9C-E242-B646-AAA0B550B38E}">
      <dgm:prSet/>
      <dgm:spPr/>
      <dgm:t>
        <a:bodyPr/>
        <a:lstStyle/>
        <a:p>
          <a:endParaRPr lang="en-US"/>
        </a:p>
      </dgm:t>
    </dgm:pt>
    <dgm:pt modelId="{8D72B040-3093-8541-B077-15CF5DDB30F3}" type="sibTrans" cxnId="{9D5E0D65-1C9C-E242-B646-AAA0B550B38E}">
      <dgm:prSet/>
      <dgm:spPr/>
      <dgm:t>
        <a:bodyPr/>
        <a:lstStyle/>
        <a:p>
          <a:endParaRPr lang="en-US"/>
        </a:p>
      </dgm:t>
    </dgm:pt>
    <dgm:pt modelId="{655D0F5F-0B4F-394F-B69C-04D8C6110CA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Integrate our education and workforce development efforts and data systems. </a:t>
          </a:r>
        </a:p>
      </dgm:t>
    </dgm:pt>
    <dgm:pt modelId="{434D2020-F0FA-E949-B383-E2358E6929FF}" type="parTrans" cxnId="{DF7A3F6A-3C2C-544F-9325-F3625ED9ED61}">
      <dgm:prSet/>
      <dgm:spPr/>
      <dgm:t>
        <a:bodyPr/>
        <a:lstStyle/>
        <a:p>
          <a:endParaRPr lang="en-US"/>
        </a:p>
      </dgm:t>
    </dgm:pt>
    <dgm:pt modelId="{C5602411-C2E3-2749-B7F9-690CCC14E552}" type="sibTrans" cxnId="{DF7A3F6A-3C2C-544F-9325-F3625ED9ED61}">
      <dgm:prSet/>
      <dgm:spPr/>
      <dgm:t>
        <a:bodyPr/>
        <a:lstStyle/>
        <a:p>
          <a:endParaRPr lang="en-US"/>
        </a:p>
      </dgm:t>
    </dgm:pt>
    <dgm:pt modelId="{02CD494D-4D2D-5847-8986-79903FF733B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Expand visibility and facilitate public support for comprehensive career pathways that align with state and regional economies. </a:t>
          </a:r>
          <a:endParaRPr lang="en-US" dirty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96A55377-895A-AF4D-91F2-CCA64C051FEE}" type="parTrans" cxnId="{D631D188-A920-5E42-AEDA-4A16ADFF371A}">
      <dgm:prSet/>
      <dgm:spPr/>
      <dgm:t>
        <a:bodyPr/>
        <a:lstStyle/>
        <a:p>
          <a:endParaRPr lang="en-US"/>
        </a:p>
      </dgm:t>
    </dgm:pt>
    <dgm:pt modelId="{95D8BA1A-DC33-C140-A8FA-C1B9AC60FAF9}" type="sibTrans" cxnId="{D631D188-A920-5E42-AEDA-4A16ADFF371A}">
      <dgm:prSet/>
      <dgm:spPr/>
      <dgm:t>
        <a:bodyPr/>
        <a:lstStyle/>
        <a:p>
          <a:endParaRPr lang="en-US"/>
        </a:p>
      </dgm:t>
    </dgm:pt>
    <dgm:pt modelId="{C594DC50-8C25-C847-A598-4E39A10F66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Coordinate financial support across public, private, and philanthropic communities to implement and scale career pathways.</a:t>
          </a:r>
        </a:p>
      </dgm:t>
    </dgm:pt>
    <dgm:pt modelId="{31915A41-B9B2-B345-A11B-FF08E9F261E1}" type="parTrans" cxnId="{63AFB1BF-26B2-FF46-92D1-C2BF5F837E02}">
      <dgm:prSet/>
      <dgm:spPr/>
      <dgm:t>
        <a:bodyPr/>
        <a:lstStyle/>
        <a:p>
          <a:endParaRPr lang="en-US"/>
        </a:p>
      </dgm:t>
    </dgm:pt>
    <dgm:pt modelId="{9DA0DADD-D76E-0D49-9DBA-10CE67D733CB}" type="sibTrans" cxnId="{63AFB1BF-26B2-FF46-92D1-C2BF5F837E02}">
      <dgm:prSet/>
      <dgm:spPr/>
      <dgm:t>
        <a:bodyPr/>
        <a:lstStyle/>
        <a:p>
          <a:endParaRPr lang="en-US"/>
        </a:p>
      </dgm:t>
    </dgm:pt>
    <dgm:pt modelId="{B73FC1C5-AB70-4047-AA36-71659C1F5433}" type="pres">
      <dgm:prSet presAssocID="{DD39A66F-E00F-AE4D-98E8-E183F873E1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6B12CB-5A97-A049-8B5F-C8ABA72CCE05}" type="pres">
      <dgm:prSet presAssocID="{DD39A66F-E00F-AE4D-98E8-E183F873E125}" presName="Name1" presStyleCnt="0"/>
      <dgm:spPr/>
    </dgm:pt>
    <dgm:pt modelId="{26DA471F-3D43-9448-A236-123ECBDFA30B}" type="pres">
      <dgm:prSet presAssocID="{DD39A66F-E00F-AE4D-98E8-E183F873E125}" presName="cycle" presStyleCnt="0"/>
      <dgm:spPr/>
    </dgm:pt>
    <dgm:pt modelId="{B4533C79-4B1F-F94F-8675-1539176BDB28}" type="pres">
      <dgm:prSet presAssocID="{DD39A66F-E00F-AE4D-98E8-E183F873E125}" presName="srcNode" presStyleLbl="node1" presStyleIdx="0" presStyleCnt="5"/>
      <dgm:spPr/>
    </dgm:pt>
    <dgm:pt modelId="{A4BAA047-2CD1-5B42-A754-41F76A633606}" type="pres">
      <dgm:prSet presAssocID="{DD39A66F-E00F-AE4D-98E8-E183F873E125}" presName="conn" presStyleLbl="parChTrans1D2" presStyleIdx="0" presStyleCnt="1"/>
      <dgm:spPr/>
      <dgm:t>
        <a:bodyPr/>
        <a:lstStyle/>
        <a:p>
          <a:endParaRPr lang="en-US"/>
        </a:p>
      </dgm:t>
    </dgm:pt>
    <dgm:pt modelId="{CBF82B88-4D8A-1840-AB13-94C9D207ABD8}" type="pres">
      <dgm:prSet presAssocID="{DD39A66F-E00F-AE4D-98E8-E183F873E125}" presName="extraNode" presStyleLbl="node1" presStyleIdx="0" presStyleCnt="5"/>
      <dgm:spPr/>
    </dgm:pt>
    <dgm:pt modelId="{5EC87E5A-6798-674E-9DA3-35DE515CDDE3}" type="pres">
      <dgm:prSet presAssocID="{DD39A66F-E00F-AE4D-98E8-E183F873E125}" presName="dstNode" presStyleLbl="node1" presStyleIdx="0" presStyleCnt="5"/>
      <dgm:spPr/>
    </dgm:pt>
    <dgm:pt modelId="{C7DCEB5A-39D9-8247-A5BA-03E434038CFB}" type="pres">
      <dgm:prSet presAssocID="{EEB25917-8AC3-C447-A58E-6AFB1CC6D23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3DAC9-0454-7C4C-8C9E-9A30B49145AE}" type="pres">
      <dgm:prSet presAssocID="{EEB25917-8AC3-C447-A58E-6AFB1CC6D237}" presName="accent_1" presStyleCnt="0"/>
      <dgm:spPr/>
    </dgm:pt>
    <dgm:pt modelId="{9B6C1BB9-5F79-C443-AB80-4D9D9083EBD4}" type="pres">
      <dgm:prSet presAssocID="{EEB25917-8AC3-C447-A58E-6AFB1CC6D237}" presName="accentRepeatNode" presStyleLbl="solidFgAcc1" presStyleIdx="0" presStyleCnt="5"/>
      <dgm:spPr/>
    </dgm:pt>
    <dgm:pt modelId="{E747F101-13D7-8A46-B2CD-EA363B3458A8}" type="pres">
      <dgm:prSet presAssocID="{D860AEC0-AF5C-734D-9A8E-28774B644EE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9F0BA-5F36-0E45-9273-707AEB3AEE48}" type="pres">
      <dgm:prSet presAssocID="{D860AEC0-AF5C-734D-9A8E-28774B644EE3}" presName="accent_2" presStyleCnt="0"/>
      <dgm:spPr/>
    </dgm:pt>
    <dgm:pt modelId="{A1B60569-2FD5-1944-BA3B-E1A373E2BA31}" type="pres">
      <dgm:prSet presAssocID="{D860AEC0-AF5C-734D-9A8E-28774B644EE3}" presName="accentRepeatNode" presStyleLbl="solidFgAcc1" presStyleIdx="1" presStyleCnt="5"/>
      <dgm:spPr/>
    </dgm:pt>
    <dgm:pt modelId="{81CD482E-E2FE-CD40-9A98-84BD24488DF0}" type="pres">
      <dgm:prSet presAssocID="{655D0F5F-0B4F-394F-B69C-04D8C6110CA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2D92F-4F98-244D-9DD7-32F52341C708}" type="pres">
      <dgm:prSet presAssocID="{655D0F5F-0B4F-394F-B69C-04D8C6110CAE}" presName="accent_3" presStyleCnt="0"/>
      <dgm:spPr/>
    </dgm:pt>
    <dgm:pt modelId="{8ACF986C-1865-F749-BB7A-DCD98720510A}" type="pres">
      <dgm:prSet presAssocID="{655D0F5F-0B4F-394F-B69C-04D8C6110CAE}" presName="accentRepeatNode" presStyleLbl="solidFgAcc1" presStyleIdx="2" presStyleCnt="5"/>
      <dgm:spPr/>
    </dgm:pt>
    <dgm:pt modelId="{C8DB589D-4CBA-F44B-A0C8-7463320B4263}" type="pres">
      <dgm:prSet presAssocID="{02CD494D-4D2D-5847-8986-79903FF733B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0AB4-9E88-944F-BD50-E2F481AD8F8B}" type="pres">
      <dgm:prSet presAssocID="{02CD494D-4D2D-5847-8986-79903FF733B5}" presName="accent_4" presStyleCnt="0"/>
      <dgm:spPr/>
    </dgm:pt>
    <dgm:pt modelId="{6B60952C-70B3-7F41-9A45-1A1A7C336068}" type="pres">
      <dgm:prSet presAssocID="{02CD494D-4D2D-5847-8986-79903FF733B5}" presName="accentRepeatNode" presStyleLbl="solidFgAcc1" presStyleIdx="3" presStyleCnt="5"/>
      <dgm:spPr/>
    </dgm:pt>
    <dgm:pt modelId="{53C7581C-1AC4-1E4E-9E8B-67D8036B55DF}" type="pres">
      <dgm:prSet presAssocID="{C594DC50-8C25-C847-A598-4E39A10F66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19570-750A-8242-B919-1E476A91A258}" type="pres">
      <dgm:prSet presAssocID="{C594DC50-8C25-C847-A598-4E39A10F66F0}" presName="accent_5" presStyleCnt="0"/>
      <dgm:spPr/>
    </dgm:pt>
    <dgm:pt modelId="{9677E72C-DAAF-EE4C-B3B0-980B750B97F7}" type="pres">
      <dgm:prSet presAssocID="{C594DC50-8C25-C847-A598-4E39A10F66F0}" presName="accentRepeatNode" presStyleLbl="solidFgAcc1" presStyleIdx="4" presStyleCnt="5"/>
      <dgm:spPr/>
    </dgm:pt>
  </dgm:ptLst>
  <dgm:cxnLst>
    <dgm:cxn modelId="{63AFB1BF-26B2-FF46-92D1-C2BF5F837E02}" srcId="{DD39A66F-E00F-AE4D-98E8-E183F873E125}" destId="{C594DC50-8C25-C847-A598-4E39A10F66F0}" srcOrd="4" destOrd="0" parTransId="{31915A41-B9B2-B345-A11B-FF08E9F261E1}" sibTransId="{9DA0DADD-D76E-0D49-9DBA-10CE67D733CB}"/>
    <dgm:cxn modelId="{44A90791-8DE1-1E47-9B4A-298D4EAE9050}" type="presOf" srcId="{655D0F5F-0B4F-394F-B69C-04D8C6110CAE}" destId="{81CD482E-E2FE-CD40-9A98-84BD24488DF0}" srcOrd="0" destOrd="0" presId="urn:microsoft.com/office/officeart/2008/layout/VerticalCurvedList"/>
    <dgm:cxn modelId="{D631D188-A920-5E42-AEDA-4A16ADFF371A}" srcId="{DD39A66F-E00F-AE4D-98E8-E183F873E125}" destId="{02CD494D-4D2D-5847-8986-79903FF733B5}" srcOrd="3" destOrd="0" parTransId="{96A55377-895A-AF4D-91F2-CCA64C051FEE}" sibTransId="{95D8BA1A-DC33-C140-A8FA-C1B9AC60FAF9}"/>
    <dgm:cxn modelId="{73CE57EE-3F6C-D240-A551-206EE878BBEA}" type="presOf" srcId="{C594DC50-8C25-C847-A598-4E39A10F66F0}" destId="{53C7581C-1AC4-1E4E-9E8B-67D8036B55DF}" srcOrd="0" destOrd="0" presId="urn:microsoft.com/office/officeart/2008/layout/VerticalCurvedList"/>
    <dgm:cxn modelId="{9D5E0D65-1C9C-E242-B646-AAA0B550B38E}" srcId="{DD39A66F-E00F-AE4D-98E8-E183F873E125}" destId="{D860AEC0-AF5C-734D-9A8E-28774B644EE3}" srcOrd="1" destOrd="0" parTransId="{9B7BFCF0-F8D7-714B-AB9A-F0415D68BA30}" sibTransId="{8D72B040-3093-8541-B077-15CF5DDB30F3}"/>
    <dgm:cxn modelId="{F1290B27-7137-2749-BAB9-B2194F546D73}" type="presOf" srcId="{D860AEC0-AF5C-734D-9A8E-28774B644EE3}" destId="{E747F101-13D7-8A46-B2CD-EA363B3458A8}" srcOrd="0" destOrd="0" presId="urn:microsoft.com/office/officeart/2008/layout/VerticalCurvedList"/>
    <dgm:cxn modelId="{DF7A3F6A-3C2C-544F-9325-F3625ED9ED61}" srcId="{DD39A66F-E00F-AE4D-98E8-E183F873E125}" destId="{655D0F5F-0B4F-394F-B69C-04D8C6110CAE}" srcOrd="2" destOrd="0" parTransId="{434D2020-F0FA-E949-B383-E2358E6929FF}" sibTransId="{C5602411-C2E3-2749-B7F9-690CCC14E552}"/>
    <dgm:cxn modelId="{B0C92F72-11A3-DB45-BF20-B8E3E7FF5A77}" type="presOf" srcId="{BBEA2819-F1EF-EA49-B7B9-CF5943974EA6}" destId="{A4BAA047-2CD1-5B42-A754-41F76A633606}" srcOrd="0" destOrd="0" presId="urn:microsoft.com/office/officeart/2008/layout/VerticalCurvedList"/>
    <dgm:cxn modelId="{4068BC1A-52FF-3247-A8C4-FBD30615B63C}" type="presOf" srcId="{DD39A66F-E00F-AE4D-98E8-E183F873E125}" destId="{B73FC1C5-AB70-4047-AA36-71659C1F5433}" srcOrd="0" destOrd="0" presId="urn:microsoft.com/office/officeart/2008/layout/VerticalCurvedList"/>
    <dgm:cxn modelId="{21EEA815-8B41-B744-95BF-D90690DCAB73}" type="presOf" srcId="{EEB25917-8AC3-C447-A58E-6AFB1CC6D237}" destId="{C7DCEB5A-39D9-8247-A5BA-03E434038CFB}" srcOrd="0" destOrd="0" presId="urn:microsoft.com/office/officeart/2008/layout/VerticalCurvedList"/>
    <dgm:cxn modelId="{058407FC-E089-2440-A5C5-68AC8E05D2E0}" srcId="{DD39A66F-E00F-AE4D-98E8-E183F873E125}" destId="{EEB25917-8AC3-C447-A58E-6AFB1CC6D237}" srcOrd="0" destOrd="0" parTransId="{CD70BA21-77F4-A940-8EEB-865A8E046563}" sibTransId="{BBEA2819-F1EF-EA49-B7B9-CF5943974EA6}"/>
    <dgm:cxn modelId="{10FA240D-21E6-9542-9A7C-FB440187EB56}" type="presOf" srcId="{02CD494D-4D2D-5847-8986-79903FF733B5}" destId="{C8DB589D-4CBA-F44B-A0C8-7463320B4263}" srcOrd="0" destOrd="0" presId="urn:microsoft.com/office/officeart/2008/layout/VerticalCurvedList"/>
    <dgm:cxn modelId="{9929E3AB-FDC6-2949-A098-B84453BDE392}" type="presParOf" srcId="{B73FC1C5-AB70-4047-AA36-71659C1F5433}" destId="{D76B12CB-5A97-A049-8B5F-C8ABA72CCE05}" srcOrd="0" destOrd="0" presId="urn:microsoft.com/office/officeart/2008/layout/VerticalCurvedList"/>
    <dgm:cxn modelId="{3E4F1627-20BA-6C4F-9A1A-559DAF9978FC}" type="presParOf" srcId="{D76B12CB-5A97-A049-8B5F-C8ABA72CCE05}" destId="{26DA471F-3D43-9448-A236-123ECBDFA30B}" srcOrd="0" destOrd="0" presId="urn:microsoft.com/office/officeart/2008/layout/VerticalCurvedList"/>
    <dgm:cxn modelId="{1B7FAE2D-116F-5045-9647-185FA272F139}" type="presParOf" srcId="{26DA471F-3D43-9448-A236-123ECBDFA30B}" destId="{B4533C79-4B1F-F94F-8675-1539176BDB28}" srcOrd="0" destOrd="0" presId="urn:microsoft.com/office/officeart/2008/layout/VerticalCurvedList"/>
    <dgm:cxn modelId="{E0E7DE90-710B-5544-A7EE-667DBA3CA7AF}" type="presParOf" srcId="{26DA471F-3D43-9448-A236-123ECBDFA30B}" destId="{A4BAA047-2CD1-5B42-A754-41F76A633606}" srcOrd="1" destOrd="0" presId="urn:microsoft.com/office/officeart/2008/layout/VerticalCurvedList"/>
    <dgm:cxn modelId="{AE14333E-D757-6543-A771-F892CE708493}" type="presParOf" srcId="{26DA471F-3D43-9448-A236-123ECBDFA30B}" destId="{CBF82B88-4D8A-1840-AB13-94C9D207ABD8}" srcOrd="2" destOrd="0" presId="urn:microsoft.com/office/officeart/2008/layout/VerticalCurvedList"/>
    <dgm:cxn modelId="{9B9C2F3E-9046-F846-91E6-3DF7C95B932F}" type="presParOf" srcId="{26DA471F-3D43-9448-A236-123ECBDFA30B}" destId="{5EC87E5A-6798-674E-9DA3-35DE515CDDE3}" srcOrd="3" destOrd="0" presId="urn:microsoft.com/office/officeart/2008/layout/VerticalCurvedList"/>
    <dgm:cxn modelId="{3B47237C-CBE8-B145-92CE-DF1F6BE8769B}" type="presParOf" srcId="{D76B12CB-5A97-A049-8B5F-C8ABA72CCE05}" destId="{C7DCEB5A-39D9-8247-A5BA-03E434038CFB}" srcOrd="1" destOrd="0" presId="urn:microsoft.com/office/officeart/2008/layout/VerticalCurvedList"/>
    <dgm:cxn modelId="{DE18AE96-556C-B949-82B4-D81B4D84F4B9}" type="presParOf" srcId="{D76B12CB-5A97-A049-8B5F-C8ABA72CCE05}" destId="{2E83DAC9-0454-7C4C-8C9E-9A30B49145AE}" srcOrd="2" destOrd="0" presId="urn:microsoft.com/office/officeart/2008/layout/VerticalCurvedList"/>
    <dgm:cxn modelId="{9F73E880-6CDB-9648-9013-13E0D7B57773}" type="presParOf" srcId="{2E83DAC9-0454-7C4C-8C9E-9A30B49145AE}" destId="{9B6C1BB9-5F79-C443-AB80-4D9D9083EBD4}" srcOrd="0" destOrd="0" presId="urn:microsoft.com/office/officeart/2008/layout/VerticalCurvedList"/>
    <dgm:cxn modelId="{8605C39E-06F9-DE45-ABDC-40E58EC0EE55}" type="presParOf" srcId="{D76B12CB-5A97-A049-8B5F-C8ABA72CCE05}" destId="{E747F101-13D7-8A46-B2CD-EA363B3458A8}" srcOrd="3" destOrd="0" presId="urn:microsoft.com/office/officeart/2008/layout/VerticalCurvedList"/>
    <dgm:cxn modelId="{28E0028F-BF0E-0741-B0BD-C5FD14C1C698}" type="presParOf" srcId="{D76B12CB-5A97-A049-8B5F-C8ABA72CCE05}" destId="{BD89F0BA-5F36-0E45-9273-707AEB3AEE48}" srcOrd="4" destOrd="0" presId="urn:microsoft.com/office/officeart/2008/layout/VerticalCurvedList"/>
    <dgm:cxn modelId="{48F7AE56-6E2F-CF46-B6FB-1E876CB76054}" type="presParOf" srcId="{BD89F0BA-5F36-0E45-9273-707AEB3AEE48}" destId="{A1B60569-2FD5-1944-BA3B-E1A373E2BA31}" srcOrd="0" destOrd="0" presId="urn:microsoft.com/office/officeart/2008/layout/VerticalCurvedList"/>
    <dgm:cxn modelId="{AF94AC9F-FE5B-1445-ADB5-DC9FEC3B10F7}" type="presParOf" srcId="{D76B12CB-5A97-A049-8B5F-C8ABA72CCE05}" destId="{81CD482E-E2FE-CD40-9A98-84BD24488DF0}" srcOrd="5" destOrd="0" presId="urn:microsoft.com/office/officeart/2008/layout/VerticalCurvedList"/>
    <dgm:cxn modelId="{E7AAF1E6-D32E-304B-9719-1AA40560CE9C}" type="presParOf" srcId="{D76B12CB-5A97-A049-8B5F-C8ABA72CCE05}" destId="{3C12D92F-4F98-244D-9DD7-32F52341C708}" srcOrd="6" destOrd="0" presId="urn:microsoft.com/office/officeart/2008/layout/VerticalCurvedList"/>
    <dgm:cxn modelId="{DBE233B4-3CCB-D14C-8B35-C19F21E5443E}" type="presParOf" srcId="{3C12D92F-4F98-244D-9DD7-32F52341C708}" destId="{8ACF986C-1865-F749-BB7A-DCD98720510A}" srcOrd="0" destOrd="0" presId="urn:microsoft.com/office/officeart/2008/layout/VerticalCurvedList"/>
    <dgm:cxn modelId="{E5BF0738-D810-7C4D-8274-FE2FE34812C7}" type="presParOf" srcId="{D76B12CB-5A97-A049-8B5F-C8ABA72CCE05}" destId="{C8DB589D-4CBA-F44B-A0C8-7463320B4263}" srcOrd="7" destOrd="0" presId="urn:microsoft.com/office/officeart/2008/layout/VerticalCurvedList"/>
    <dgm:cxn modelId="{DC33F7B5-8061-B14F-BFED-021C52D4DC4A}" type="presParOf" srcId="{D76B12CB-5A97-A049-8B5F-C8ABA72CCE05}" destId="{E5E00AB4-9E88-944F-BD50-E2F481AD8F8B}" srcOrd="8" destOrd="0" presId="urn:microsoft.com/office/officeart/2008/layout/VerticalCurvedList"/>
    <dgm:cxn modelId="{C7A6F464-A1D3-A043-93D7-5E421128A43E}" type="presParOf" srcId="{E5E00AB4-9E88-944F-BD50-E2F481AD8F8B}" destId="{6B60952C-70B3-7F41-9A45-1A1A7C336068}" srcOrd="0" destOrd="0" presId="urn:microsoft.com/office/officeart/2008/layout/VerticalCurvedList"/>
    <dgm:cxn modelId="{2B3F6EB7-B1A9-804F-AF27-C9679ED8A4E3}" type="presParOf" srcId="{D76B12CB-5A97-A049-8B5F-C8ABA72CCE05}" destId="{53C7581C-1AC4-1E4E-9E8B-67D8036B55DF}" srcOrd="9" destOrd="0" presId="urn:microsoft.com/office/officeart/2008/layout/VerticalCurvedList"/>
    <dgm:cxn modelId="{0B6EC8CA-6095-C945-A258-147E077625BD}" type="presParOf" srcId="{D76B12CB-5A97-A049-8B5F-C8ABA72CCE05}" destId="{62B19570-750A-8242-B919-1E476A91A258}" srcOrd="10" destOrd="0" presId="urn:microsoft.com/office/officeart/2008/layout/VerticalCurvedList"/>
    <dgm:cxn modelId="{07C23D88-29DC-6E40-85E1-073E5A748BCA}" type="presParOf" srcId="{62B19570-750A-8242-B919-1E476A91A258}" destId="{9677E72C-DAAF-EE4C-B3B0-980B750B97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00CA6-A0AD-EE4C-977D-8414E2E4FE4A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AA8AF-50C2-5B43-9FC7-5160FE0A1483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5401D592-0CA5-5E48-B0BC-6BADD5EFD119}" type="parTrans" cxnId="{6E1FA37E-C263-F649-8F86-5A85BA71D90C}">
      <dgm:prSet/>
      <dgm:spPr/>
      <dgm:t>
        <a:bodyPr/>
        <a:lstStyle/>
        <a:p>
          <a:endParaRPr lang="en-US"/>
        </a:p>
      </dgm:t>
    </dgm:pt>
    <dgm:pt modelId="{63EAF97D-7C3F-8245-AB0A-CC120AC07605}" type="sibTrans" cxnId="{6E1FA37E-C263-F649-8F86-5A85BA71D90C}">
      <dgm:prSet/>
      <dgm:spPr/>
      <dgm:t>
        <a:bodyPr/>
        <a:lstStyle/>
        <a:p>
          <a:endParaRPr lang="en-US"/>
        </a:p>
      </dgm:t>
    </dgm:pt>
    <dgm:pt modelId="{E16F094E-A84B-2C43-B03F-30455A67917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Middle and high school success</a:t>
          </a:r>
          <a:endParaRPr lang="en-US" dirty="0"/>
        </a:p>
      </dgm:t>
    </dgm:pt>
    <dgm:pt modelId="{BAEEF35B-57D9-1043-BE2B-17ABD89D6B8E}" type="parTrans" cxnId="{0CDD5220-1290-A446-9EB7-3A5BC2C8AC73}">
      <dgm:prSet/>
      <dgm:spPr/>
      <dgm:t>
        <a:bodyPr/>
        <a:lstStyle/>
        <a:p>
          <a:endParaRPr lang="en-US"/>
        </a:p>
      </dgm:t>
    </dgm:pt>
    <dgm:pt modelId="{2FF6E031-B514-C442-BAE0-56DE33AC215A}" type="sibTrans" cxnId="{0CDD5220-1290-A446-9EB7-3A5BC2C8AC73}">
      <dgm:prSet/>
      <dgm:spPr/>
      <dgm:t>
        <a:bodyPr/>
        <a:lstStyle/>
        <a:p>
          <a:endParaRPr lang="en-US"/>
        </a:p>
      </dgm:t>
    </dgm:pt>
    <dgm:pt modelId="{A3C1CC28-4152-EB46-B06E-1E1B70C9490B}">
      <dgm:prSet phldrT="[Text]"/>
      <dgm:spPr/>
      <dgm:t>
        <a:bodyPr/>
        <a:lstStyle/>
        <a:p>
          <a:r>
            <a:rPr lang="en-US" dirty="0"/>
            <a:t>Employers</a:t>
          </a:r>
        </a:p>
      </dgm:t>
    </dgm:pt>
    <dgm:pt modelId="{971A7195-6BD0-654C-B4BD-AEEF7DC7F6B1}" type="parTrans" cxnId="{7913AE8A-CF8A-B941-B14B-985FEC17820A}">
      <dgm:prSet/>
      <dgm:spPr/>
      <dgm:t>
        <a:bodyPr/>
        <a:lstStyle/>
        <a:p>
          <a:endParaRPr lang="en-US"/>
        </a:p>
      </dgm:t>
    </dgm:pt>
    <dgm:pt modelId="{0CE0077C-C2C2-4346-8DCB-9A9B26AE3337}" type="sibTrans" cxnId="{7913AE8A-CF8A-B941-B14B-985FEC17820A}">
      <dgm:prSet/>
      <dgm:spPr/>
      <dgm:t>
        <a:bodyPr/>
        <a:lstStyle/>
        <a:p>
          <a:endParaRPr lang="en-US"/>
        </a:p>
      </dgm:t>
    </dgm:pt>
    <dgm:pt modelId="{D97E810A-EF22-0049-A467-32650FDC662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Skills gap/talent shortage addressed</a:t>
          </a:r>
          <a:endParaRPr lang="en-US" dirty="0"/>
        </a:p>
      </dgm:t>
    </dgm:pt>
    <dgm:pt modelId="{C9E2FE6E-067C-B641-A11A-5A897A73B003}" type="parTrans" cxnId="{AC3B24D6-DC34-FB42-9F9B-D54C906608C7}">
      <dgm:prSet/>
      <dgm:spPr/>
      <dgm:t>
        <a:bodyPr/>
        <a:lstStyle/>
        <a:p>
          <a:endParaRPr lang="en-US"/>
        </a:p>
      </dgm:t>
    </dgm:pt>
    <dgm:pt modelId="{8EDFC248-84D0-2248-91C5-397CB49DB258}" type="sibTrans" cxnId="{AC3B24D6-DC34-FB42-9F9B-D54C906608C7}">
      <dgm:prSet/>
      <dgm:spPr/>
      <dgm:t>
        <a:bodyPr/>
        <a:lstStyle/>
        <a:p>
          <a:endParaRPr lang="en-US"/>
        </a:p>
      </dgm:t>
    </dgm:pt>
    <dgm:pt modelId="{85005753-1595-6149-A5DD-930AB45CF6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Postsecondary success</a:t>
          </a:r>
          <a:endParaRPr lang="en-US" dirty="0"/>
        </a:p>
      </dgm:t>
    </dgm:pt>
    <dgm:pt modelId="{FFFE70D4-F224-D047-8FB3-8DC224C6E85C}" type="parTrans" cxnId="{ABEF8B84-580E-A64A-A5FD-3B61449A29EF}">
      <dgm:prSet/>
      <dgm:spPr/>
      <dgm:t>
        <a:bodyPr/>
        <a:lstStyle/>
        <a:p>
          <a:endParaRPr lang="en-US"/>
        </a:p>
      </dgm:t>
    </dgm:pt>
    <dgm:pt modelId="{5D974821-2587-B342-8A8B-32CB1BF0BB88}" type="sibTrans" cxnId="{ABEF8B84-580E-A64A-A5FD-3B61449A29EF}">
      <dgm:prSet/>
      <dgm:spPr/>
      <dgm:t>
        <a:bodyPr/>
        <a:lstStyle/>
        <a:p>
          <a:endParaRPr lang="en-US"/>
        </a:p>
      </dgm:t>
    </dgm:pt>
    <dgm:pt modelId="{60483AFA-646D-0849-9A88-1D7A2EB7F8F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Career and community success </a:t>
          </a:r>
          <a:endParaRPr lang="en-US" dirty="0"/>
        </a:p>
      </dgm:t>
    </dgm:pt>
    <dgm:pt modelId="{548105BA-DBE0-6345-9BD6-075F4B58C6F9}" type="parTrans" cxnId="{ECD97DB9-C93E-2E43-B559-9BE7C5792D04}">
      <dgm:prSet/>
      <dgm:spPr/>
      <dgm:t>
        <a:bodyPr/>
        <a:lstStyle/>
        <a:p>
          <a:endParaRPr lang="en-US"/>
        </a:p>
      </dgm:t>
    </dgm:pt>
    <dgm:pt modelId="{D234AD42-9867-E541-9218-E43F457319DB}" type="sibTrans" cxnId="{ECD97DB9-C93E-2E43-B559-9BE7C5792D04}">
      <dgm:prSet/>
      <dgm:spPr/>
      <dgm:t>
        <a:bodyPr/>
        <a:lstStyle/>
        <a:p>
          <a:endParaRPr lang="en-US"/>
        </a:p>
      </dgm:t>
    </dgm:pt>
    <dgm:pt modelId="{225D3A03-207D-964E-AB65-442C0EF1AEB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Pipeline of young professionals</a:t>
          </a:r>
          <a:endParaRPr lang="en-US" dirty="0"/>
        </a:p>
      </dgm:t>
    </dgm:pt>
    <dgm:pt modelId="{1C60F2C2-30B5-EA43-A2B5-DF55CC73A847}" type="parTrans" cxnId="{4199C113-E878-3648-8EDB-FCEEDB431773}">
      <dgm:prSet/>
      <dgm:spPr/>
      <dgm:t>
        <a:bodyPr/>
        <a:lstStyle/>
        <a:p>
          <a:endParaRPr lang="en-US"/>
        </a:p>
      </dgm:t>
    </dgm:pt>
    <dgm:pt modelId="{8D81229A-6B7A-2642-AFE0-D212601EEF1B}" type="sibTrans" cxnId="{4199C113-E878-3648-8EDB-FCEEDB431773}">
      <dgm:prSet/>
      <dgm:spPr/>
      <dgm:t>
        <a:bodyPr/>
        <a:lstStyle/>
        <a:p>
          <a:endParaRPr lang="en-US"/>
        </a:p>
      </dgm:t>
    </dgm:pt>
    <dgm:pt modelId="{B3D1F604-EB57-284D-8F46-D1E60588E5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Increasing number of jobs </a:t>
          </a:r>
          <a:endParaRPr lang="en-US" dirty="0"/>
        </a:p>
      </dgm:t>
    </dgm:pt>
    <dgm:pt modelId="{466EAEE6-54E4-B747-9003-469555B5A17D}" type="parTrans" cxnId="{D8CFBA79-AA28-3343-B2F3-76C8C4386816}">
      <dgm:prSet/>
      <dgm:spPr/>
      <dgm:t>
        <a:bodyPr/>
        <a:lstStyle/>
        <a:p>
          <a:endParaRPr lang="en-US"/>
        </a:p>
      </dgm:t>
    </dgm:pt>
    <dgm:pt modelId="{62BF6E0B-5616-9C4A-AC41-9308DC5A7911}" type="sibTrans" cxnId="{D8CFBA79-AA28-3343-B2F3-76C8C4386816}">
      <dgm:prSet/>
      <dgm:spPr/>
      <dgm:t>
        <a:bodyPr/>
        <a:lstStyle/>
        <a:p>
          <a:endParaRPr lang="en-US"/>
        </a:p>
      </dgm:t>
    </dgm:pt>
    <dgm:pt modelId="{32D0AFB6-481E-864A-9FBF-D2F13E1FB2E2}">
      <dgm:prSet phldrT="[Text]"/>
      <dgm:spPr/>
      <dgm:t>
        <a:bodyPr/>
        <a:lstStyle/>
        <a:p>
          <a:r>
            <a:rPr lang="en-US" dirty="0"/>
            <a:t>Economies</a:t>
          </a:r>
        </a:p>
      </dgm:t>
    </dgm:pt>
    <dgm:pt modelId="{34078127-B85C-9844-8039-138A6A36421E}" type="parTrans" cxnId="{26DE869E-ED06-6F4B-BEDB-514DFF19AD33}">
      <dgm:prSet/>
      <dgm:spPr/>
      <dgm:t>
        <a:bodyPr/>
        <a:lstStyle/>
        <a:p>
          <a:endParaRPr lang="en-US"/>
        </a:p>
      </dgm:t>
    </dgm:pt>
    <dgm:pt modelId="{DC081BE1-1FC0-2042-B409-19906C3505B5}" type="sibTrans" cxnId="{26DE869E-ED06-6F4B-BEDB-514DFF19AD33}">
      <dgm:prSet/>
      <dgm:spPr/>
      <dgm:t>
        <a:bodyPr/>
        <a:lstStyle/>
        <a:p>
          <a:endParaRPr lang="en-US"/>
        </a:p>
      </dgm:t>
    </dgm:pt>
    <dgm:pt modelId="{4E3ED8B5-DA79-8F40-898A-BB78D9B4DEA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State and regional economies thriving and growing in key industry sectors</a:t>
          </a:r>
          <a:endParaRPr lang="en-US" dirty="0"/>
        </a:p>
      </dgm:t>
    </dgm:pt>
    <dgm:pt modelId="{918F75AC-CFAC-8445-9A38-46CD13E7ACC8}" type="parTrans" cxnId="{6E96A2BB-B60A-154C-871B-8463AA27DBD7}">
      <dgm:prSet/>
      <dgm:spPr/>
      <dgm:t>
        <a:bodyPr/>
        <a:lstStyle/>
        <a:p>
          <a:endParaRPr lang="en-US"/>
        </a:p>
      </dgm:t>
    </dgm:pt>
    <dgm:pt modelId="{1FEA4C1C-400B-E742-8594-FB58DA685290}" type="sibTrans" cxnId="{6E96A2BB-B60A-154C-871B-8463AA27DBD7}">
      <dgm:prSet/>
      <dgm:spPr/>
      <dgm:t>
        <a:bodyPr/>
        <a:lstStyle/>
        <a:p>
          <a:endParaRPr lang="en-US"/>
        </a:p>
      </dgm:t>
    </dgm:pt>
    <dgm:pt modelId="{20DFC8CA-DA16-4C4C-93BC-57F01441972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Providing upward mobility </a:t>
          </a:r>
          <a:endParaRPr lang="en-US" dirty="0"/>
        </a:p>
      </dgm:t>
    </dgm:pt>
    <dgm:pt modelId="{1D686474-413C-694D-B461-162E4066AEE7}" type="parTrans" cxnId="{F7DC4F09-A084-FE41-8A88-6FDEBC2262CB}">
      <dgm:prSet/>
      <dgm:spPr/>
      <dgm:t>
        <a:bodyPr/>
        <a:lstStyle/>
        <a:p>
          <a:endParaRPr lang="en-US"/>
        </a:p>
      </dgm:t>
    </dgm:pt>
    <dgm:pt modelId="{5134A539-2C0F-F047-BA45-0C2AA38BBBFD}" type="sibTrans" cxnId="{F7DC4F09-A084-FE41-8A88-6FDEBC2262CB}">
      <dgm:prSet/>
      <dgm:spPr/>
      <dgm:t>
        <a:bodyPr/>
        <a:lstStyle/>
        <a:p>
          <a:endParaRPr lang="en-US"/>
        </a:p>
      </dgm:t>
    </dgm:pt>
    <dgm:pt modelId="{8D5732EB-8924-AA44-8717-DC5515767D89}" type="pres">
      <dgm:prSet presAssocID="{1BA00CA6-A0AD-EE4C-977D-8414E2E4FE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5D824C-DBEB-6946-BCBF-9D12D6C5ED9F}" type="pres">
      <dgm:prSet presAssocID="{D51AA8AF-50C2-5B43-9FC7-5160FE0A1483}" presName="linNode" presStyleCnt="0"/>
      <dgm:spPr/>
    </dgm:pt>
    <dgm:pt modelId="{A6828147-ADC6-6A42-8E98-B3A570EC4249}" type="pres">
      <dgm:prSet presAssocID="{D51AA8AF-50C2-5B43-9FC7-5160FE0A1483}" presName="parentShp" presStyleLbl="node1" presStyleIdx="0" presStyleCnt="3" custScaleX="87046" custScaleY="7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18E5-29D2-F44C-BBB9-4DA2A2B6EE27}" type="pres">
      <dgm:prSet presAssocID="{D51AA8AF-50C2-5B43-9FC7-5160FE0A148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37DCB-F3F3-9F43-9AB1-9F671B8CB25F}" type="pres">
      <dgm:prSet presAssocID="{63EAF97D-7C3F-8245-AB0A-CC120AC07605}" presName="spacing" presStyleCnt="0"/>
      <dgm:spPr/>
    </dgm:pt>
    <dgm:pt modelId="{E87A0E7D-83AE-8B42-80E9-C32865235E8D}" type="pres">
      <dgm:prSet presAssocID="{A3C1CC28-4152-EB46-B06E-1E1B70C9490B}" presName="linNode" presStyleCnt="0"/>
      <dgm:spPr/>
    </dgm:pt>
    <dgm:pt modelId="{50508124-BE58-6644-8296-8FF86F48E538}" type="pres">
      <dgm:prSet presAssocID="{A3C1CC28-4152-EB46-B06E-1E1B70C9490B}" presName="parentShp" presStyleLbl="node1" presStyleIdx="1" presStyleCnt="3" custScaleX="87046" custScaleY="7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C949-7F20-AD4C-9650-E289AA92E711}" type="pres">
      <dgm:prSet presAssocID="{A3C1CC28-4152-EB46-B06E-1E1B70C9490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F8ECD-B483-4A41-9D77-BA1BEE4C971B}" type="pres">
      <dgm:prSet presAssocID="{0CE0077C-C2C2-4346-8DCB-9A9B26AE3337}" presName="spacing" presStyleCnt="0"/>
      <dgm:spPr/>
    </dgm:pt>
    <dgm:pt modelId="{C47BC12B-3C2B-8747-8B35-B20B6CB45CEB}" type="pres">
      <dgm:prSet presAssocID="{32D0AFB6-481E-864A-9FBF-D2F13E1FB2E2}" presName="linNode" presStyleCnt="0"/>
      <dgm:spPr/>
    </dgm:pt>
    <dgm:pt modelId="{B183438C-8549-CF44-A6B8-8BBE53DDC4FE}" type="pres">
      <dgm:prSet presAssocID="{32D0AFB6-481E-864A-9FBF-D2F13E1FB2E2}" presName="parentShp" presStyleLbl="node1" presStyleIdx="2" presStyleCnt="3" custScaleX="87046" custScaleY="71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B5FB4-C592-9E48-9A11-C8A23BB1BAAE}" type="pres">
      <dgm:prSet presAssocID="{32D0AFB6-481E-864A-9FBF-D2F13E1FB2E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A3103-52A4-C241-B975-DE7CB99A772C}" type="presOf" srcId="{20DFC8CA-DA16-4C4C-93BC-57F014419720}" destId="{479B5FB4-C592-9E48-9A11-C8A23BB1BAAE}" srcOrd="0" destOrd="1" presId="urn:microsoft.com/office/officeart/2005/8/layout/vList6"/>
    <dgm:cxn modelId="{D8CFBA79-AA28-3343-B2F3-76C8C4386816}" srcId="{A3C1CC28-4152-EB46-B06E-1E1B70C9490B}" destId="{B3D1F604-EB57-284D-8F46-D1E60588E58E}" srcOrd="2" destOrd="0" parTransId="{466EAEE6-54E4-B747-9003-469555B5A17D}" sibTransId="{62BF6E0B-5616-9C4A-AC41-9308DC5A7911}"/>
    <dgm:cxn modelId="{CDC92A5B-6BED-284D-9C58-692DBBD956A5}" type="presOf" srcId="{A3C1CC28-4152-EB46-B06E-1E1B70C9490B}" destId="{50508124-BE58-6644-8296-8FF86F48E538}" srcOrd="0" destOrd="0" presId="urn:microsoft.com/office/officeart/2005/8/layout/vList6"/>
    <dgm:cxn modelId="{6E1FA37E-C263-F649-8F86-5A85BA71D90C}" srcId="{1BA00CA6-A0AD-EE4C-977D-8414E2E4FE4A}" destId="{D51AA8AF-50C2-5B43-9FC7-5160FE0A1483}" srcOrd="0" destOrd="0" parTransId="{5401D592-0CA5-5E48-B0BC-6BADD5EFD119}" sibTransId="{63EAF97D-7C3F-8245-AB0A-CC120AC07605}"/>
    <dgm:cxn modelId="{ABEF8B84-580E-A64A-A5FD-3B61449A29EF}" srcId="{D51AA8AF-50C2-5B43-9FC7-5160FE0A1483}" destId="{85005753-1595-6149-A5DD-930AB45CF63B}" srcOrd="1" destOrd="0" parTransId="{FFFE70D4-F224-D047-8FB3-8DC224C6E85C}" sibTransId="{5D974821-2587-B342-8A8B-32CB1BF0BB88}"/>
    <dgm:cxn modelId="{6E96A2BB-B60A-154C-871B-8463AA27DBD7}" srcId="{32D0AFB6-481E-864A-9FBF-D2F13E1FB2E2}" destId="{4E3ED8B5-DA79-8F40-898A-BB78D9B4DEA5}" srcOrd="0" destOrd="0" parTransId="{918F75AC-CFAC-8445-9A38-46CD13E7ACC8}" sibTransId="{1FEA4C1C-400B-E742-8594-FB58DA685290}"/>
    <dgm:cxn modelId="{6F796D8B-8CDE-D04D-8C57-53C8A540B8DA}" type="presOf" srcId="{4E3ED8B5-DA79-8F40-898A-BB78D9B4DEA5}" destId="{479B5FB4-C592-9E48-9A11-C8A23BB1BAAE}" srcOrd="0" destOrd="0" presId="urn:microsoft.com/office/officeart/2005/8/layout/vList6"/>
    <dgm:cxn modelId="{ACBC1409-6494-E74F-B52F-6C6AA19C7D25}" type="presOf" srcId="{85005753-1595-6149-A5DD-930AB45CF63B}" destId="{7CF018E5-29D2-F44C-BBB9-4DA2A2B6EE27}" srcOrd="0" destOrd="1" presId="urn:microsoft.com/office/officeart/2005/8/layout/vList6"/>
    <dgm:cxn modelId="{AC3B24D6-DC34-FB42-9F9B-D54C906608C7}" srcId="{A3C1CC28-4152-EB46-B06E-1E1B70C9490B}" destId="{D97E810A-EF22-0049-A467-32650FDC6624}" srcOrd="0" destOrd="0" parTransId="{C9E2FE6E-067C-B641-A11A-5A897A73B003}" sibTransId="{8EDFC248-84D0-2248-91C5-397CB49DB258}"/>
    <dgm:cxn modelId="{FD415758-3D5C-CC45-B3B4-82775D1B3C7C}" type="presOf" srcId="{60483AFA-646D-0849-9A88-1D7A2EB7F8FF}" destId="{7CF018E5-29D2-F44C-BBB9-4DA2A2B6EE27}" srcOrd="0" destOrd="2" presId="urn:microsoft.com/office/officeart/2005/8/layout/vList6"/>
    <dgm:cxn modelId="{17C1705D-CEF6-8A4F-8236-4930AB364584}" type="presOf" srcId="{225D3A03-207D-964E-AB65-442C0EF1AEBE}" destId="{BCC8C949-7F20-AD4C-9650-E289AA92E711}" srcOrd="0" destOrd="1" presId="urn:microsoft.com/office/officeart/2005/8/layout/vList6"/>
    <dgm:cxn modelId="{4199C113-E878-3648-8EDB-FCEEDB431773}" srcId="{A3C1CC28-4152-EB46-B06E-1E1B70C9490B}" destId="{225D3A03-207D-964E-AB65-442C0EF1AEBE}" srcOrd="1" destOrd="0" parTransId="{1C60F2C2-30B5-EA43-A2B5-DF55CC73A847}" sibTransId="{8D81229A-6B7A-2642-AFE0-D212601EEF1B}"/>
    <dgm:cxn modelId="{0CDD5220-1290-A446-9EB7-3A5BC2C8AC73}" srcId="{D51AA8AF-50C2-5B43-9FC7-5160FE0A1483}" destId="{E16F094E-A84B-2C43-B03F-30455A679173}" srcOrd="0" destOrd="0" parTransId="{BAEEF35B-57D9-1043-BE2B-17ABD89D6B8E}" sibTransId="{2FF6E031-B514-C442-BAE0-56DE33AC215A}"/>
    <dgm:cxn modelId="{33A8530D-7B42-4E49-9083-E62D149426DF}" type="presOf" srcId="{D97E810A-EF22-0049-A467-32650FDC6624}" destId="{BCC8C949-7F20-AD4C-9650-E289AA92E711}" srcOrd="0" destOrd="0" presId="urn:microsoft.com/office/officeart/2005/8/layout/vList6"/>
    <dgm:cxn modelId="{692880E7-FE24-7947-B8D8-6BE957D27C4B}" type="presOf" srcId="{B3D1F604-EB57-284D-8F46-D1E60588E58E}" destId="{BCC8C949-7F20-AD4C-9650-E289AA92E711}" srcOrd="0" destOrd="2" presId="urn:microsoft.com/office/officeart/2005/8/layout/vList6"/>
    <dgm:cxn modelId="{2E85E0A0-1F53-1B40-B80B-DDFE94AA96B1}" type="presOf" srcId="{E16F094E-A84B-2C43-B03F-30455A679173}" destId="{7CF018E5-29D2-F44C-BBB9-4DA2A2B6EE27}" srcOrd="0" destOrd="0" presId="urn:microsoft.com/office/officeart/2005/8/layout/vList6"/>
    <dgm:cxn modelId="{55BB8B1B-CDFA-8D4E-B23B-00974485ABC3}" type="presOf" srcId="{32D0AFB6-481E-864A-9FBF-D2F13E1FB2E2}" destId="{B183438C-8549-CF44-A6B8-8BBE53DDC4FE}" srcOrd="0" destOrd="0" presId="urn:microsoft.com/office/officeart/2005/8/layout/vList6"/>
    <dgm:cxn modelId="{F7DC4F09-A084-FE41-8A88-6FDEBC2262CB}" srcId="{32D0AFB6-481E-864A-9FBF-D2F13E1FB2E2}" destId="{20DFC8CA-DA16-4C4C-93BC-57F014419720}" srcOrd="1" destOrd="0" parTransId="{1D686474-413C-694D-B461-162E4066AEE7}" sibTransId="{5134A539-2C0F-F047-BA45-0C2AA38BBBFD}"/>
    <dgm:cxn modelId="{C27CA026-3ED9-A34E-A49D-DA40C95C1121}" type="presOf" srcId="{1BA00CA6-A0AD-EE4C-977D-8414E2E4FE4A}" destId="{8D5732EB-8924-AA44-8717-DC5515767D89}" srcOrd="0" destOrd="0" presId="urn:microsoft.com/office/officeart/2005/8/layout/vList6"/>
    <dgm:cxn modelId="{D0791757-BE4B-8A44-9CB4-69E7C7CEFB10}" type="presOf" srcId="{D51AA8AF-50C2-5B43-9FC7-5160FE0A1483}" destId="{A6828147-ADC6-6A42-8E98-B3A570EC4249}" srcOrd="0" destOrd="0" presId="urn:microsoft.com/office/officeart/2005/8/layout/vList6"/>
    <dgm:cxn modelId="{7913AE8A-CF8A-B941-B14B-985FEC17820A}" srcId="{1BA00CA6-A0AD-EE4C-977D-8414E2E4FE4A}" destId="{A3C1CC28-4152-EB46-B06E-1E1B70C9490B}" srcOrd="1" destOrd="0" parTransId="{971A7195-6BD0-654C-B4BD-AEEF7DC7F6B1}" sibTransId="{0CE0077C-C2C2-4346-8DCB-9A9B26AE3337}"/>
    <dgm:cxn modelId="{ECD97DB9-C93E-2E43-B559-9BE7C5792D04}" srcId="{D51AA8AF-50C2-5B43-9FC7-5160FE0A1483}" destId="{60483AFA-646D-0849-9A88-1D7A2EB7F8FF}" srcOrd="2" destOrd="0" parTransId="{548105BA-DBE0-6345-9BD6-075F4B58C6F9}" sibTransId="{D234AD42-9867-E541-9218-E43F457319DB}"/>
    <dgm:cxn modelId="{26DE869E-ED06-6F4B-BEDB-514DFF19AD33}" srcId="{1BA00CA6-A0AD-EE4C-977D-8414E2E4FE4A}" destId="{32D0AFB6-481E-864A-9FBF-D2F13E1FB2E2}" srcOrd="2" destOrd="0" parTransId="{34078127-B85C-9844-8039-138A6A36421E}" sibTransId="{DC081BE1-1FC0-2042-B409-19906C3505B5}"/>
    <dgm:cxn modelId="{C41AD7CD-04F7-1A40-9ADF-D74E38D4B752}" type="presParOf" srcId="{8D5732EB-8924-AA44-8717-DC5515767D89}" destId="{815D824C-DBEB-6946-BCBF-9D12D6C5ED9F}" srcOrd="0" destOrd="0" presId="urn:microsoft.com/office/officeart/2005/8/layout/vList6"/>
    <dgm:cxn modelId="{AC54D2F8-6637-6345-8362-896E3FE7E87A}" type="presParOf" srcId="{815D824C-DBEB-6946-BCBF-9D12D6C5ED9F}" destId="{A6828147-ADC6-6A42-8E98-B3A570EC4249}" srcOrd="0" destOrd="0" presId="urn:microsoft.com/office/officeart/2005/8/layout/vList6"/>
    <dgm:cxn modelId="{55FCCB4B-8DDE-704E-BDA9-85816A232E50}" type="presParOf" srcId="{815D824C-DBEB-6946-BCBF-9D12D6C5ED9F}" destId="{7CF018E5-29D2-F44C-BBB9-4DA2A2B6EE27}" srcOrd="1" destOrd="0" presId="urn:microsoft.com/office/officeart/2005/8/layout/vList6"/>
    <dgm:cxn modelId="{16F81167-F14C-574E-8240-66BD83830D0C}" type="presParOf" srcId="{8D5732EB-8924-AA44-8717-DC5515767D89}" destId="{28137DCB-F3F3-9F43-9AB1-9F671B8CB25F}" srcOrd="1" destOrd="0" presId="urn:microsoft.com/office/officeart/2005/8/layout/vList6"/>
    <dgm:cxn modelId="{8792169F-C797-4144-8105-BBCB5A7A0A39}" type="presParOf" srcId="{8D5732EB-8924-AA44-8717-DC5515767D89}" destId="{E87A0E7D-83AE-8B42-80E9-C32865235E8D}" srcOrd="2" destOrd="0" presId="urn:microsoft.com/office/officeart/2005/8/layout/vList6"/>
    <dgm:cxn modelId="{04B35AAF-BAD6-5F4F-9EEC-FBC5FA4CE398}" type="presParOf" srcId="{E87A0E7D-83AE-8B42-80E9-C32865235E8D}" destId="{50508124-BE58-6644-8296-8FF86F48E538}" srcOrd="0" destOrd="0" presId="urn:microsoft.com/office/officeart/2005/8/layout/vList6"/>
    <dgm:cxn modelId="{4B74BB85-2C22-C241-A935-F3EDFD1CE7A0}" type="presParOf" srcId="{E87A0E7D-83AE-8B42-80E9-C32865235E8D}" destId="{BCC8C949-7F20-AD4C-9650-E289AA92E711}" srcOrd="1" destOrd="0" presId="urn:microsoft.com/office/officeart/2005/8/layout/vList6"/>
    <dgm:cxn modelId="{DF95D00E-171C-3047-B2C8-E7D20B65AA6C}" type="presParOf" srcId="{8D5732EB-8924-AA44-8717-DC5515767D89}" destId="{4FDF8ECD-B483-4A41-9D77-BA1BEE4C971B}" srcOrd="3" destOrd="0" presId="urn:microsoft.com/office/officeart/2005/8/layout/vList6"/>
    <dgm:cxn modelId="{A6DA21E0-959D-4F4C-AE11-6CB490BA294D}" type="presParOf" srcId="{8D5732EB-8924-AA44-8717-DC5515767D89}" destId="{C47BC12B-3C2B-8747-8B35-B20B6CB45CEB}" srcOrd="4" destOrd="0" presId="urn:microsoft.com/office/officeart/2005/8/layout/vList6"/>
    <dgm:cxn modelId="{09D626BC-8DBB-7849-9F00-F78D428A90B1}" type="presParOf" srcId="{C47BC12B-3C2B-8747-8B35-B20B6CB45CEB}" destId="{B183438C-8549-CF44-A6B8-8BBE53DDC4FE}" srcOrd="0" destOrd="0" presId="urn:microsoft.com/office/officeart/2005/8/layout/vList6"/>
    <dgm:cxn modelId="{70D8C92F-A1B9-014E-9C51-13450EFD3340}" type="presParOf" srcId="{C47BC12B-3C2B-8747-8B35-B20B6CB45CEB}" destId="{479B5FB4-C592-9E48-9A11-C8A23BB1BA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A047-2CD1-5B42-A754-41F76A633606}">
      <dsp:nvSpPr>
        <dsp:cNvPr id="0" name=""/>
        <dsp:cNvSpPr/>
      </dsp:nvSpPr>
      <dsp:spPr>
        <a:xfrm>
          <a:off x="-5544848" y="-848911"/>
          <a:ext cx="6601956" cy="6601956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CEB5A-39D9-8247-A5BA-03E434038CFB}">
      <dsp:nvSpPr>
        <dsp:cNvPr id="0" name=""/>
        <dsp:cNvSpPr/>
      </dsp:nvSpPr>
      <dsp:spPr>
        <a:xfrm>
          <a:off x="462171" y="306410"/>
          <a:ext cx="7241771" cy="61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Design, implement and refine comprehensive industry-driven early college career pathways.</a:t>
          </a:r>
        </a:p>
      </dsp:txBody>
      <dsp:txXfrm>
        <a:off x="462171" y="306410"/>
        <a:ext cx="7241771" cy="613212"/>
      </dsp:txXfrm>
    </dsp:sp>
    <dsp:sp modelId="{9B6C1BB9-5F79-C443-AB80-4D9D9083EBD4}">
      <dsp:nvSpPr>
        <dsp:cNvPr id="0" name=""/>
        <dsp:cNvSpPr/>
      </dsp:nvSpPr>
      <dsp:spPr>
        <a:xfrm>
          <a:off x="78913" y="229758"/>
          <a:ext cx="766516" cy="76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7F101-13D7-8A46-B2CD-EA363B3458A8}">
      <dsp:nvSpPr>
        <dsp:cNvPr id="0" name=""/>
        <dsp:cNvSpPr/>
      </dsp:nvSpPr>
      <dsp:spPr>
        <a:xfrm>
          <a:off x="901582" y="1225935"/>
          <a:ext cx="6802361" cy="61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Develop, scale and sustain a continuum of meaningful work-based learning experiences for students in grades 7-14+. </a:t>
          </a:r>
        </a:p>
      </dsp:txBody>
      <dsp:txXfrm>
        <a:off x="901582" y="1225935"/>
        <a:ext cx="6802361" cy="613212"/>
      </dsp:txXfrm>
    </dsp:sp>
    <dsp:sp modelId="{A1B60569-2FD5-1944-BA3B-E1A373E2BA31}">
      <dsp:nvSpPr>
        <dsp:cNvPr id="0" name=""/>
        <dsp:cNvSpPr/>
      </dsp:nvSpPr>
      <dsp:spPr>
        <a:xfrm>
          <a:off x="518324" y="1149283"/>
          <a:ext cx="766516" cy="76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D482E-E2FE-CD40-9A98-84BD24488DF0}">
      <dsp:nvSpPr>
        <dsp:cNvPr id="0" name=""/>
        <dsp:cNvSpPr/>
      </dsp:nvSpPr>
      <dsp:spPr>
        <a:xfrm>
          <a:off x="1036445" y="2145460"/>
          <a:ext cx="6667497" cy="61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Integrate our education and workforce development efforts and data systems. </a:t>
          </a:r>
        </a:p>
      </dsp:txBody>
      <dsp:txXfrm>
        <a:off x="1036445" y="2145460"/>
        <a:ext cx="6667497" cy="613212"/>
      </dsp:txXfrm>
    </dsp:sp>
    <dsp:sp modelId="{8ACF986C-1865-F749-BB7A-DCD98720510A}">
      <dsp:nvSpPr>
        <dsp:cNvPr id="0" name=""/>
        <dsp:cNvSpPr/>
      </dsp:nvSpPr>
      <dsp:spPr>
        <a:xfrm>
          <a:off x="653187" y="2068808"/>
          <a:ext cx="766516" cy="76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B589D-4CBA-F44B-A0C8-7463320B4263}">
      <dsp:nvSpPr>
        <dsp:cNvPr id="0" name=""/>
        <dsp:cNvSpPr/>
      </dsp:nvSpPr>
      <dsp:spPr>
        <a:xfrm>
          <a:off x="901582" y="3064985"/>
          <a:ext cx="6802361" cy="61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Expand visibility and facilitate public support for comprehensive career pathways that align with state and regional economies. </a:t>
          </a:r>
          <a:endParaRPr lang="en-US" sz="1800" kern="1200" dirty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sp:txBody>
      <dsp:txXfrm>
        <a:off x="901582" y="3064985"/>
        <a:ext cx="6802361" cy="613212"/>
      </dsp:txXfrm>
    </dsp:sp>
    <dsp:sp modelId="{6B60952C-70B3-7F41-9A45-1A1A7C336068}">
      <dsp:nvSpPr>
        <dsp:cNvPr id="0" name=""/>
        <dsp:cNvSpPr/>
      </dsp:nvSpPr>
      <dsp:spPr>
        <a:xfrm>
          <a:off x="518324" y="2988334"/>
          <a:ext cx="766516" cy="76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7581C-1AC4-1E4E-9E8B-67D8036B55DF}">
      <dsp:nvSpPr>
        <dsp:cNvPr id="0" name=""/>
        <dsp:cNvSpPr/>
      </dsp:nvSpPr>
      <dsp:spPr>
        <a:xfrm>
          <a:off x="462171" y="3984510"/>
          <a:ext cx="7241771" cy="613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Coordinate financial support across public, private, and philanthropic communities to implement and scale career pathways.</a:t>
          </a:r>
        </a:p>
      </dsp:txBody>
      <dsp:txXfrm>
        <a:off x="462171" y="3984510"/>
        <a:ext cx="7241771" cy="613212"/>
      </dsp:txXfrm>
    </dsp:sp>
    <dsp:sp modelId="{9677E72C-DAAF-EE4C-B3B0-980B750B97F7}">
      <dsp:nvSpPr>
        <dsp:cNvPr id="0" name=""/>
        <dsp:cNvSpPr/>
      </dsp:nvSpPr>
      <dsp:spPr>
        <a:xfrm>
          <a:off x="78913" y="3907859"/>
          <a:ext cx="766516" cy="76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018E5-29D2-F44C-BBB9-4DA2A2B6EE27}">
      <dsp:nvSpPr>
        <dsp:cNvPr id="0" name=""/>
        <dsp:cNvSpPr/>
      </dsp:nvSpPr>
      <dsp:spPr>
        <a:xfrm>
          <a:off x="2870411" y="0"/>
          <a:ext cx="4603805" cy="1394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Middle and high school success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Postsecondary success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Career and community success </a:t>
          </a:r>
          <a:endParaRPr lang="en-US" sz="1900" kern="1200" dirty="0"/>
        </a:p>
      </dsp:txBody>
      <dsp:txXfrm>
        <a:off x="2870411" y="174354"/>
        <a:ext cx="4080745" cy="1046121"/>
      </dsp:txXfrm>
    </dsp:sp>
    <dsp:sp modelId="{A6828147-ADC6-6A42-8E98-B3A570EC4249}">
      <dsp:nvSpPr>
        <dsp:cNvPr id="0" name=""/>
        <dsp:cNvSpPr/>
      </dsp:nvSpPr>
      <dsp:spPr>
        <a:xfrm>
          <a:off x="198792" y="200541"/>
          <a:ext cx="2671618" cy="993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Students</a:t>
          </a:r>
        </a:p>
      </dsp:txBody>
      <dsp:txXfrm>
        <a:off x="247303" y="249052"/>
        <a:ext cx="2574596" cy="896723"/>
      </dsp:txXfrm>
    </dsp:sp>
    <dsp:sp modelId="{BCC8C949-7F20-AD4C-9650-E289AA92E711}">
      <dsp:nvSpPr>
        <dsp:cNvPr id="0" name=""/>
        <dsp:cNvSpPr/>
      </dsp:nvSpPr>
      <dsp:spPr>
        <a:xfrm>
          <a:off x="2870411" y="1534310"/>
          <a:ext cx="4603805" cy="1394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Skills gap/talent shortage addressed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Pipeline of young professionals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Increasing number of jobs </a:t>
          </a:r>
          <a:endParaRPr lang="en-US" sz="1900" kern="1200" dirty="0"/>
        </a:p>
      </dsp:txBody>
      <dsp:txXfrm>
        <a:off x="2870411" y="1708664"/>
        <a:ext cx="4080745" cy="1046121"/>
      </dsp:txXfrm>
    </dsp:sp>
    <dsp:sp modelId="{50508124-BE58-6644-8296-8FF86F48E538}">
      <dsp:nvSpPr>
        <dsp:cNvPr id="0" name=""/>
        <dsp:cNvSpPr/>
      </dsp:nvSpPr>
      <dsp:spPr>
        <a:xfrm>
          <a:off x="198792" y="1734852"/>
          <a:ext cx="2671618" cy="993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Employers</a:t>
          </a:r>
        </a:p>
      </dsp:txBody>
      <dsp:txXfrm>
        <a:off x="247303" y="1783363"/>
        <a:ext cx="2574596" cy="896723"/>
      </dsp:txXfrm>
    </dsp:sp>
    <dsp:sp modelId="{479B5FB4-C592-9E48-9A11-C8A23BB1BAAE}">
      <dsp:nvSpPr>
        <dsp:cNvPr id="0" name=""/>
        <dsp:cNvSpPr/>
      </dsp:nvSpPr>
      <dsp:spPr>
        <a:xfrm>
          <a:off x="2870411" y="3068621"/>
          <a:ext cx="4603805" cy="13948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State and regional economies thriving and growing in key industry sectors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Providing upward mobility </a:t>
          </a:r>
          <a:endParaRPr lang="en-US" sz="1900" kern="1200" dirty="0"/>
        </a:p>
      </dsp:txBody>
      <dsp:txXfrm>
        <a:off x="2870411" y="3242975"/>
        <a:ext cx="4080745" cy="1046121"/>
      </dsp:txXfrm>
    </dsp:sp>
    <dsp:sp modelId="{B183438C-8549-CF44-A6B8-8BBE53DDC4FE}">
      <dsp:nvSpPr>
        <dsp:cNvPr id="0" name=""/>
        <dsp:cNvSpPr/>
      </dsp:nvSpPr>
      <dsp:spPr>
        <a:xfrm>
          <a:off x="198792" y="3269163"/>
          <a:ext cx="2671618" cy="993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Economies</a:t>
          </a:r>
        </a:p>
      </dsp:txBody>
      <dsp:txXfrm>
        <a:off x="247303" y="3317674"/>
        <a:ext cx="2574596" cy="89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EDBE700-1380-4B04-92D4-44766A3C0BD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5641D5-1DDD-48B2-8D1D-21B9DCED9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9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CD840E9-C41A-4277-A5D1-834C66CB0638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C732A33-2CE8-40FA-A619-5C92C95F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2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7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3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2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32A33-2CE8-40FA-A619-5C92C95F3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3" y="164897"/>
            <a:ext cx="2463800" cy="7114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82872" y="923968"/>
            <a:ext cx="8578256" cy="0"/>
          </a:xfrm>
          <a:prstGeom prst="line">
            <a:avLst/>
          </a:prstGeom>
          <a:ln>
            <a:solidFill>
              <a:srgbClr val="00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190535" y="456894"/>
            <a:ext cx="571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232E8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Arizona We Want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27478" y="6319985"/>
            <a:ext cx="253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2E8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arizonafuture.org</a:t>
            </a:r>
          </a:p>
          <a:p>
            <a:pPr algn="r"/>
            <a:r>
              <a:rPr lang="en-US" sz="1200" dirty="0">
                <a:solidFill>
                  <a:srgbClr val="232E8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</a:t>
            </a:r>
            <a:r>
              <a:rPr lang="en-US" sz="1200" dirty="0" err="1">
                <a:solidFill>
                  <a:srgbClr val="232E8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arizonafuture</a:t>
            </a:r>
            <a:endParaRPr lang="en-US" sz="1200" dirty="0">
              <a:solidFill>
                <a:srgbClr val="232E83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7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4" y="6052265"/>
            <a:ext cx="523514" cy="658568"/>
          </a:xfrm>
          <a:prstGeom prst="rect">
            <a:avLst/>
          </a:prstGeom>
        </p:spPr>
      </p:pic>
      <p:pic>
        <p:nvPicPr>
          <p:cNvPr id="10" name="Picture 7" descr="ba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0" y="277525"/>
            <a:ext cx="843173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4" y="1145406"/>
            <a:ext cx="7642459" cy="5332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277525"/>
            <a:ext cx="7642459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YOUR TITLE HERE</a:t>
            </a:r>
            <a:b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520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74" y="6052265"/>
            <a:ext cx="523514" cy="6585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4" y="356135"/>
            <a:ext cx="7642459" cy="6121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5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7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4238"/>
            <a:ext cx="7772400" cy="1803717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85453"/>
            <a:ext cx="6858000" cy="758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9"/>
          <a:stretch/>
        </p:blipFill>
        <p:spPr>
          <a:xfrm>
            <a:off x="2447100" y="5210805"/>
            <a:ext cx="4249727" cy="11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520620"/>
            <a:ext cx="5035550" cy="30797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Contact Us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4897"/>
            <a:ext cx="2463800" cy="7114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0" y="876343"/>
            <a:ext cx="9144000" cy="0"/>
          </a:xfrm>
          <a:prstGeom prst="line">
            <a:avLst/>
          </a:prstGeom>
          <a:ln>
            <a:solidFill>
              <a:srgbClr val="00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2"/>
          <p:cNvSpPr txBox="1"/>
          <p:nvPr userDrawn="1"/>
        </p:nvSpPr>
        <p:spPr>
          <a:xfrm>
            <a:off x="381001" y="1111414"/>
            <a:ext cx="8388348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3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3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" dirty="0">
                <a:solidFill>
                  <a:srgbClr val="001A72"/>
                </a:solidFill>
                <a:latin typeface="Arial" pitchFamily="34" charset="0"/>
                <a:ea typeface="+mn-ea"/>
                <a:cs typeface="Arial" pitchFamily="34" charset="0"/>
              </a:rPr>
              <a:t>Thank You</a:t>
            </a:r>
            <a:endParaRPr sz="360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Your name</a:t>
            </a: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Title</a:t>
            </a: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Email address</a:t>
            </a:r>
            <a:endParaRPr lang="en-US" sz="2000" b="1" dirty="0">
              <a:solidFill>
                <a:srgbClr val="001A72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srgbClr val="001A72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1A72"/>
                </a:solidFill>
                <a:latin typeface="Calibri" pitchFamily="34" charset="0"/>
                <a:ea typeface="+mn-ea"/>
              </a:rPr>
              <a:t>arizonafuture</a:t>
            </a:r>
            <a:r>
              <a:rPr lang="en-US" sz="3600" dirty="0">
                <a:solidFill>
                  <a:srgbClr val="001A72"/>
                </a:solidFill>
                <a:latin typeface="Calibri" pitchFamily="34" charset="0"/>
                <a:ea typeface="+mn-ea"/>
              </a:rPr>
              <a:t>.org</a:t>
            </a: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3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solidFill>
          <a:srgbClr val="001A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5"/>
          <a:stretch/>
        </p:blipFill>
        <p:spPr>
          <a:xfrm>
            <a:off x="787400" y="2188019"/>
            <a:ext cx="7543800" cy="20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4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59633"/>
            <a:ext cx="2997200" cy="208923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146800" y="4759633"/>
            <a:ext cx="2997200" cy="20892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 3 </a:t>
            </a:r>
          </a:p>
        </p:txBody>
      </p:sp>
      <p:sp>
        <p:nvSpPr>
          <p:cNvPr id="27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3076475" y="4759633"/>
            <a:ext cx="2997200" cy="20892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937" y="3494395"/>
            <a:ext cx="9153525" cy="1265238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922" y="3646738"/>
            <a:ext cx="8741878" cy="965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917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186022"/>
            <a:ext cx="7769225" cy="64257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1028722"/>
            <a:ext cx="7769225" cy="5762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76343"/>
            <a:ext cx="9144000" cy="0"/>
          </a:xfrm>
          <a:prstGeom prst="line">
            <a:avLst/>
          </a:prstGeom>
          <a:ln w="25400">
            <a:solidFill>
              <a:srgbClr val="00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" y="186021"/>
            <a:ext cx="523514" cy="6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186022"/>
            <a:ext cx="7769225" cy="64257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1028722"/>
            <a:ext cx="7769225" cy="5762603"/>
          </a:xfrm>
          <a:prstGeom prst="rect">
            <a:avLst/>
          </a:prstGeom>
        </p:spPr>
        <p:txBody>
          <a:bodyPr/>
          <a:lstStyle>
            <a:lvl1pPr marL="0" indent="0" algn="ctr" eaLnBrk="1" fontAlgn="auto" hangingPunct="1">
              <a:spcBef>
                <a:spcPts val="25"/>
              </a:spcBef>
              <a:spcAft>
                <a:spcPts val="0"/>
              </a:spcAft>
              <a:buNone/>
              <a:defRPr sz="4400"/>
            </a:lvl1pPr>
          </a:lstStyle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3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-3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-30" dirty="0">
                <a:solidFill>
                  <a:srgbClr val="001A72"/>
                </a:solidFill>
                <a:latin typeface="Arial" pitchFamily="34" charset="0"/>
                <a:ea typeface="+mn-ea"/>
                <a:cs typeface="Arial" pitchFamily="34" charset="0"/>
              </a:rPr>
              <a:t>Thank You</a:t>
            </a:r>
            <a:endParaRPr lang="en-US" sz="3600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12700" algn="ctr" eaLnBrk="1" fontAlgn="auto" hangingPunct="1">
              <a:spcBef>
                <a:spcPts val="25"/>
              </a:spcBef>
              <a:spcAft>
                <a:spcPts val="0"/>
              </a:spcAft>
              <a:defRPr/>
            </a:pPr>
            <a:endParaRPr lang="en-US" sz="1300" i="1" spc="-15" dirty="0">
              <a:solidFill>
                <a:srgbClr val="001A72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Your name</a:t>
            </a: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Title</a:t>
            </a:r>
          </a:p>
          <a:p>
            <a:pPr algn="ctr">
              <a:defRPr/>
            </a:pPr>
            <a:r>
              <a:rPr lang="en-US" sz="2000" dirty="0">
                <a:solidFill>
                  <a:srgbClr val="001A72"/>
                </a:solidFill>
                <a:latin typeface="Calibri" pitchFamily="34" charset="0"/>
                <a:ea typeface="+mn-ea"/>
              </a:rPr>
              <a:t>Email address</a:t>
            </a:r>
            <a:endParaRPr lang="en-US" sz="2000" b="1" dirty="0">
              <a:solidFill>
                <a:srgbClr val="001A72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srgbClr val="001A72"/>
              </a:solidFill>
              <a:latin typeface="Calibri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1A72"/>
                </a:solidFill>
                <a:latin typeface="Calibri" pitchFamily="34" charset="0"/>
                <a:ea typeface="+mn-ea"/>
              </a:rPr>
              <a:t>arizonafuture</a:t>
            </a:r>
            <a:r>
              <a:rPr lang="en-US" sz="3600" dirty="0">
                <a:solidFill>
                  <a:srgbClr val="001A72"/>
                </a:solidFill>
                <a:latin typeface="Calibri" pitchFamily="34" charset="0"/>
                <a:ea typeface="+mn-ea"/>
              </a:rPr>
              <a:t>.org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1988" y="876343"/>
            <a:ext cx="0" cy="5981657"/>
          </a:xfrm>
          <a:prstGeom prst="line">
            <a:avLst/>
          </a:prstGeom>
          <a:ln w="57150">
            <a:solidFill>
              <a:srgbClr val="EA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876343"/>
            <a:ext cx="9144000" cy="0"/>
          </a:xfrm>
          <a:prstGeom prst="line">
            <a:avLst/>
          </a:prstGeom>
          <a:ln w="25400">
            <a:solidFill>
              <a:srgbClr val="00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81051" y="876343"/>
            <a:ext cx="0" cy="5981657"/>
          </a:xfrm>
          <a:prstGeom prst="line">
            <a:avLst/>
          </a:prstGeom>
          <a:ln w="85725">
            <a:solidFill>
              <a:srgbClr val="001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5" y="186021"/>
            <a:ext cx="523514" cy="6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7937" y="3494394"/>
            <a:ext cx="9153525" cy="3363605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922" y="4147254"/>
            <a:ext cx="8741878" cy="965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YOUR TITLE HERE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98922" y="5349048"/>
            <a:ext cx="8741878" cy="416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/>
              <a:t>WRITE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41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B4B0-1DF6-4072-AA63-A731C4A5F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9" r:id="rId3"/>
    <p:sldLayoutId id="2147483668" r:id="rId4"/>
    <p:sldLayoutId id="2147483677" r:id="rId5"/>
    <p:sldLayoutId id="2147483670" r:id="rId6"/>
    <p:sldLayoutId id="2147483671" r:id="rId7"/>
    <p:sldLayoutId id="2147483672" r:id="rId8"/>
    <p:sldLayoutId id="2147483675" r:id="rId9"/>
    <p:sldLayoutId id="2147483673" r:id="rId10"/>
    <p:sldLayoutId id="2147483674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A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A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A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A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A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A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burke@arizonafuture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585238"/>
            <a:ext cx="9170317" cy="327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6" y="310208"/>
            <a:ext cx="6791325" cy="2488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3220135"/>
            <a:ext cx="9170317" cy="3637865"/>
          </a:xfrm>
          <a:prstGeom prst="rect">
            <a:avLst/>
          </a:prstGeom>
          <a:solidFill>
            <a:srgbClr val="232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3686175"/>
            <a:ext cx="9170316" cy="2419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500" b="1" cap="all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 Pathways to Prosperity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Strengthening Arizona’s Talent Pipeline</a:t>
            </a:r>
          </a:p>
          <a:p>
            <a:pPr marL="0" indent="0" algn="ctr">
              <a:buNone/>
            </a:pP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E9801A"/>
                </a:solidFill>
                <a:latin typeface="Open Sans" pitchFamily="34" charset="0"/>
              </a:rPr>
              <a:t>December 8, 2017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E9801A"/>
                </a:solidFill>
                <a:latin typeface="Open Sans" pitchFamily="34" charset="0"/>
              </a:rPr>
              <a:t>Developing Arizona’s Human Capital Conference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E9801A"/>
                </a:solidFill>
                <a:latin typeface="Open Sans" pitchFamily="34" charset="0"/>
              </a:rPr>
              <a:t>Dr. Amanda Burke</a:t>
            </a:r>
          </a:p>
        </p:txBody>
      </p:sp>
    </p:spTree>
    <p:extLst>
      <p:ext uri="{BB962C8B-B14F-4D97-AF65-F5344CB8AC3E}">
        <p14:creationId xmlns:p14="http://schemas.microsoft.com/office/powerpoint/2010/main" val="337987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05310"/>
            <a:ext cx="8507896" cy="63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1A7D"/>
                </a:solidFill>
                <a:latin typeface="Arial"/>
                <a:cs typeface="Arial"/>
              </a:rPr>
              <a:t>Arizona Pathways to Prosperity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C42546-35F2-F442-B5F1-19905AF3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4" y="1863385"/>
            <a:ext cx="2676086" cy="45884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ECAB76-FDAC-4D40-9E67-DFE8DB658120}"/>
              </a:ext>
            </a:extLst>
          </p:cNvPr>
          <p:cNvSpPr txBox="1"/>
          <p:nvPr/>
        </p:nvSpPr>
        <p:spPr>
          <a:xfrm>
            <a:off x="4217467" y="2264533"/>
            <a:ext cx="51721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coordination and alignment across education, workforce, and industry = </a:t>
            </a:r>
            <a:r>
              <a:rPr lang="en-US" sz="2800" dirty="0">
                <a:solidFill>
                  <a:srgbClr val="E98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talent pipeline</a:t>
            </a:r>
            <a:r>
              <a:rPr lang="en-US" sz="2800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756" y="1748909"/>
            <a:ext cx="538416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rPr>
              <a:t>Our Goals:</a:t>
            </a:r>
          </a:p>
          <a:p>
            <a:endParaRPr lang="en-US" sz="2000" b="1" dirty="0">
              <a:solidFill>
                <a:srgbClr val="001A72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Ensure that many more young people in Arizona </a:t>
            </a:r>
            <a:r>
              <a:rPr lang="en-US" sz="2400" b="1" dirty="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rPr>
              <a:t>complete high school</a:t>
            </a:r>
            <a:r>
              <a:rPr lang="en-US" sz="2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 and earn a </a:t>
            </a:r>
            <a:r>
              <a:rPr lang="en-US" sz="2400" b="1" dirty="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rPr>
              <a:t>postsecondary credential </a:t>
            </a:r>
            <a:r>
              <a:rPr lang="en-US" sz="2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2400" b="1" dirty="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rPr>
              <a:t>labor market value </a:t>
            </a:r>
            <a:r>
              <a:rPr lang="en-US" sz="2400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in their community.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Create</a:t>
            </a:r>
            <a:r>
              <a:rPr lang="en-US" sz="2400" b="1" dirty="0">
                <a:solidFill>
                  <a:srgbClr val="EA7600"/>
                </a:solidFill>
                <a:latin typeface="Arial" charset="0"/>
                <a:ea typeface="Arial" charset="0"/>
                <a:cs typeface="Arial" charset="0"/>
              </a:rPr>
              <a:t> systems of career pathways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align with the state and regional economies.</a:t>
            </a:r>
            <a:endParaRPr lang="en-US" sz="2400" dirty="0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848" y="3379567"/>
            <a:ext cx="2156782" cy="2524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479" y="1748909"/>
            <a:ext cx="3777521" cy="82161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DF21D6A-760B-414C-A798-D4B6C03E5572}"/>
              </a:ext>
            </a:extLst>
          </p:cNvPr>
          <p:cNvSpPr txBox="1">
            <a:spLocks/>
          </p:cNvSpPr>
          <p:nvPr/>
        </p:nvSpPr>
        <p:spPr>
          <a:xfrm>
            <a:off x="457200" y="1005310"/>
            <a:ext cx="8507896" cy="63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1A7D"/>
                </a:solidFill>
                <a:latin typeface="Arial"/>
                <a:cs typeface="Arial"/>
              </a:rPr>
              <a:t>Arizona Pathways to Prosperity</a:t>
            </a:r>
          </a:p>
        </p:txBody>
      </p:sp>
    </p:spTree>
    <p:extLst>
      <p:ext uri="{BB962C8B-B14F-4D97-AF65-F5344CB8AC3E}">
        <p14:creationId xmlns:p14="http://schemas.microsoft.com/office/powerpoint/2010/main" val="416566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91075" y="1079880"/>
            <a:ext cx="4088134" cy="40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 Pathways to Prosperity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729" y="1488269"/>
            <a:ext cx="7468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pathways span grades </a:t>
            </a:r>
            <a:r>
              <a:rPr lang="en-US" sz="3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9-14+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 young people with the </a:t>
            </a:r>
            <a:r>
              <a:rPr lang="en-US" sz="3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and credentials </a:t>
            </a:r>
            <a:r>
              <a:rPr lang="en-US" sz="3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enable them to get started in a </a:t>
            </a:r>
            <a:r>
              <a:rPr lang="en-US" sz="3200" b="1" dirty="0">
                <a:solidFill>
                  <a:srgbClr val="EA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high-demand, high-growth field.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47" y="4263023"/>
            <a:ext cx="5702310" cy="24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7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10953" y="927307"/>
            <a:ext cx="4088134" cy="40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 Pathways to Prosperity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403" y="1335696"/>
            <a:ext cx="817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Statewide Career Pathways System – Our Strategies</a:t>
            </a:r>
          </a:p>
          <a:p>
            <a:endParaRPr lang="en-US" sz="2800" b="1" dirty="0">
              <a:solidFill>
                <a:srgbClr val="001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C87EB58E-8C7C-BE4E-BA70-EF8B920D9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19034"/>
              </p:ext>
            </p:extLst>
          </p:nvPr>
        </p:nvGraphicFramePr>
        <p:xfrm>
          <a:off x="453403" y="1663021"/>
          <a:ext cx="7772399" cy="490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587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359" y="3117153"/>
            <a:ext cx="3401641" cy="248109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774" y="1079880"/>
            <a:ext cx="879922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and Collaboration – 60+ Partners and Growing</a:t>
            </a:r>
            <a:endParaRPr lang="en-US" sz="24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Jobs for the Future and Harvard Graduate School of Education 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Phoenix Chamber of Commerce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Arizona Office of Economic Opportunity (AOEO)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Tucson Mayor’s Office 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Arizona Manufacturing Partners (SAMP) 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Maricopa Community College District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Pima Community College District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Arizona Department of Education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25+ Arizona high schools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sz="2000" dirty="0"/>
          </a:p>
          <a:p>
            <a:pPr marL="457200" indent="-45720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582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791075" y="1079880"/>
            <a:ext cx="4088134" cy="40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 Pathways to Prosperity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2264533"/>
            <a:ext cx="4088134" cy="40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>
              <a:solidFill>
                <a:srgbClr val="E9801A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88269"/>
            <a:ext cx="8879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Matters </a:t>
            </a:r>
            <a:r>
              <a:rPr lang="mr-IN" sz="2800" b="1" dirty="0">
                <a:solidFill>
                  <a:srgbClr val="001A72"/>
                </a:solidFill>
                <a:latin typeface="Arial" panose="020B0604020202020204" pitchFamily="34" charset="0"/>
              </a:rPr>
              <a:t>–</a:t>
            </a:r>
            <a:r>
              <a:rPr lang="en-US" sz="2800" b="1" dirty="0">
                <a:solidFill>
                  <a:srgbClr val="001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Significant Return On Investment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417443" y="2145263"/>
          <a:ext cx="7673009" cy="446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834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257301"/>
            <a:ext cx="9144000" cy="56006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b="1" dirty="0"/>
              <a:t>Contact Information: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2000" dirty="0">
                <a:latin typeface="Arial" charset="0"/>
              </a:rPr>
              <a:t>Dr. Amanda Burke</a:t>
            </a:r>
          </a:p>
          <a:p>
            <a:pPr marL="0" indent="0" algn="ctr">
              <a:buNone/>
            </a:pPr>
            <a:r>
              <a:rPr lang="en-US" sz="2000" dirty="0">
                <a:latin typeface="Arial" charset="0"/>
              </a:rPr>
              <a:t>Center for the Future of Arizona</a:t>
            </a:r>
          </a:p>
          <a:p>
            <a:pPr marL="0" indent="0" algn="ctr">
              <a:buNone/>
            </a:pPr>
            <a:r>
              <a:rPr lang="en-US" sz="2000" dirty="0">
                <a:latin typeface="Arial" charset="0"/>
              </a:rPr>
              <a:t>Senior Director, Education and Workforce</a:t>
            </a:r>
          </a:p>
          <a:p>
            <a:pPr marL="0" indent="0" algn="ctr">
              <a:buNone/>
            </a:pPr>
            <a:r>
              <a:rPr lang="en-US" sz="2000" dirty="0">
                <a:latin typeface="Arial" charset="0"/>
                <a:hlinkClick r:id="rId3"/>
              </a:rPr>
              <a:t>amanda.burke@arizonafuture.org</a:t>
            </a:r>
            <a:endParaRPr lang="en-US" sz="2000" dirty="0">
              <a:latin typeface="Arial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charset="0"/>
              </a:rPr>
              <a:t>602.496.2037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693485"/>
            <a:ext cx="9144000" cy="5600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A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4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3404</TotalTime>
  <Words>333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Mangal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Luster</dc:creator>
  <cp:lastModifiedBy>Amanda Burke</cp:lastModifiedBy>
  <cp:revision>293</cp:revision>
  <cp:lastPrinted>2017-09-14T18:22:17Z</cp:lastPrinted>
  <dcterms:created xsi:type="dcterms:W3CDTF">2016-10-11T22:58:37Z</dcterms:created>
  <dcterms:modified xsi:type="dcterms:W3CDTF">2017-12-11T23:38:34Z</dcterms:modified>
</cp:coreProperties>
</file>